
<file path=[Content_Types].xml><?xml version="1.0" encoding="utf-8"?>
<Types xmlns="http://schemas.openxmlformats.org/package/2006/content-types">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65" r:id="rId4"/>
    <p:sldId id="258" r:id="rId5"/>
    <p:sldId id="262" r:id="rId6"/>
    <p:sldId id="263" r:id="rId7"/>
    <p:sldId id="264" r:id="rId8"/>
    <p:sldId id="266" r:id="rId9"/>
    <p:sldId id="267" r:id="rId10"/>
    <p:sldId id="273" r:id="rId11"/>
    <p:sldId id="274" r:id="rId12"/>
    <p:sldId id="272" r:id="rId13"/>
    <p:sldId id="271" r:id="rId14"/>
    <p:sldId id="270" r:id="rId15"/>
    <p:sldId id="269" r:id="rId16"/>
    <p:sldId id="268" r:id="rId17"/>
    <p:sldId id="277" r:id="rId18"/>
    <p:sldId id="276" r:id="rId19"/>
    <p:sldId id="278" r:id="rId20"/>
    <p:sldId id="279" r:id="rId21"/>
    <p:sldId id="280" r:id="rId22"/>
    <p:sldId id="281" r:id="rId23"/>
    <p:sldId id="282" r:id="rId24"/>
    <p:sldId id="283" r:id="rId25"/>
    <p:sldId id="285" r:id="rId26"/>
    <p:sldId id="284" r:id="rId27"/>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C27B"/>
    <a:srgbClr val="40D6BD"/>
    <a:srgbClr val="00FFA0"/>
    <a:srgbClr val="94FF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38D054-3D87-304F-A47D-C0988BD53622}" v="3189" dt="2024-12-14T12:42:25.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8740"/>
  </p:normalViewPr>
  <p:slideViewPr>
    <p:cSldViewPr snapToGrid="0">
      <p:cViewPr>
        <p:scale>
          <a:sx n="78" d="100"/>
          <a:sy n="78" d="100"/>
        </p:scale>
        <p:origin x="6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CEFB8-56EF-0D4C-9FCE-2D55CBA98E4E}" type="datetimeFigureOut">
              <a:rPr lang="en-LT" smtClean="0"/>
              <a:t>14/12/2024</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9DD1E-58D0-8D43-989E-D50796700014}" type="slidenum">
              <a:rPr lang="en-LT" smtClean="0"/>
              <a:t>‹#›</a:t>
            </a:fld>
            <a:endParaRPr lang="en-LT"/>
          </a:p>
        </p:txBody>
      </p:sp>
    </p:spTree>
    <p:extLst>
      <p:ext uri="{BB962C8B-B14F-4D97-AF65-F5344CB8AC3E}">
        <p14:creationId xmlns:p14="http://schemas.microsoft.com/office/powerpoint/2010/main" val="1692354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8FE9DD1E-58D0-8D43-989E-D50796700014}" type="slidenum">
              <a:rPr lang="en-LT" smtClean="0"/>
              <a:t>1</a:t>
            </a:fld>
            <a:endParaRPr lang="en-LT"/>
          </a:p>
        </p:txBody>
      </p:sp>
    </p:spTree>
    <p:extLst>
      <p:ext uri="{BB962C8B-B14F-4D97-AF65-F5344CB8AC3E}">
        <p14:creationId xmlns:p14="http://schemas.microsoft.com/office/powerpoint/2010/main" val="1483199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10</a:t>
            </a:fld>
            <a:endParaRPr lang="en-LT"/>
          </a:p>
        </p:txBody>
      </p:sp>
    </p:spTree>
    <p:extLst>
      <p:ext uri="{BB962C8B-B14F-4D97-AF65-F5344CB8AC3E}">
        <p14:creationId xmlns:p14="http://schemas.microsoft.com/office/powerpoint/2010/main" val="2601771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11</a:t>
            </a:fld>
            <a:endParaRPr lang="en-LT"/>
          </a:p>
        </p:txBody>
      </p:sp>
    </p:spTree>
    <p:extLst>
      <p:ext uri="{BB962C8B-B14F-4D97-AF65-F5344CB8AC3E}">
        <p14:creationId xmlns:p14="http://schemas.microsoft.com/office/powerpoint/2010/main" val="1980179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946C-A429-0058-890D-E7B7B6E8E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94A71-D0AE-C1B4-C068-A067D278D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09E3C-BCA7-1A41-01FC-38A4ACC80FAF}"/>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C8A3EFBE-8D84-02BC-17C2-C6A39CA9A423}"/>
              </a:ext>
            </a:extLst>
          </p:cNvPr>
          <p:cNvSpPr>
            <a:spLocks noGrp="1"/>
          </p:cNvSpPr>
          <p:nvPr>
            <p:ph type="sldNum" sz="quarter" idx="5"/>
          </p:nvPr>
        </p:nvSpPr>
        <p:spPr/>
        <p:txBody>
          <a:bodyPr/>
          <a:lstStyle/>
          <a:p>
            <a:fld id="{8FE9DD1E-58D0-8D43-989E-D50796700014}" type="slidenum">
              <a:rPr lang="en-LT" smtClean="0"/>
              <a:t>12</a:t>
            </a:fld>
            <a:endParaRPr lang="en-LT"/>
          </a:p>
        </p:txBody>
      </p:sp>
    </p:spTree>
    <p:extLst>
      <p:ext uri="{BB962C8B-B14F-4D97-AF65-F5344CB8AC3E}">
        <p14:creationId xmlns:p14="http://schemas.microsoft.com/office/powerpoint/2010/main" val="1278325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8FE9DD1E-58D0-8D43-989E-D50796700014}" type="slidenum">
              <a:rPr lang="en-LT" smtClean="0"/>
              <a:t>13</a:t>
            </a:fld>
            <a:endParaRPr lang="en-LT"/>
          </a:p>
        </p:txBody>
      </p:sp>
    </p:spTree>
    <p:extLst>
      <p:ext uri="{BB962C8B-B14F-4D97-AF65-F5344CB8AC3E}">
        <p14:creationId xmlns:p14="http://schemas.microsoft.com/office/powerpoint/2010/main" val="235389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A9CAC-D217-F9C0-1D32-73721F1EC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A1ABF-0E6E-2ED4-AF30-9F31D2A5C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A7E8C-5FAE-5185-6E54-0BC6327C9F40}"/>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4154F010-4143-87BE-6E09-9D00E7F54953}"/>
              </a:ext>
            </a:extLst>
          </p:cNvPr>
          <p:cNvSpPr>
            <a:spLocks noGrp="1"/>
          </p:cNvSpPr>
          <p:nvPr>
            <p:ph type="sldNum" sz="quarter" idx="5"/>
          </p:nvPr>
        </p:nvSpPr>
        <p:spPr/>
        <p:txBody>
          <a:bodyPr/>
          <a:lstStyle/>
          <a:p>
            <a:fld id="{8FE9DD1E-58D0-8D43-989E-D50796700014}" type="slidenum">
              <a:rPr lang="en-LT" smtClean="0"/>
              <a:t>14</a:t>
            </a:fld>
            <a:endParaRPr lang="en-LT"/>
          </a:p>
        </p:txBody>
      </p:sp>
    </p:spTree>
    <p:extLst>
      <p:ext uri="{BB962C8B-B14F-4D97-AF65-F5344CB8AC3E}">
        <p14:creationId xmlns:p14="http://schemas.microsoft.com/office/powerpoint/2010/main" val="1640715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5741-D3BC-B9F8-A13F-517458355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15A82-FCFF-7332-39CE-A8B0366C4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29979-2E59-50A8-46EA-E01403A4105E}"/>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1C91CA1F-329B-67DC-36E3-F6995298090B}"/>
              </a:ext>
            </a:extLst>
          </p:cNvPr>
          <p:cNvSpPr>
            <a:spLocks noGrp="1"/>
          </p:cNvSpPr>
          <p:nvPr>
            <p:ph type="sldNum" sz="quarter" idx="5"/>
          </p:nvPr>
        </p:nvSpPr>
        <p:spPr/>
        <p:txBody>
          <a:bodyPr/>
          <a:lstStyle/>
          <a:p>
            <a:fld id="{8FE9DD1E-58D0-8D43-989E-D50796700014}" type="slidenum">
              <a:rPr lang="en-LT" smtClean="0"/>
              <a:t>15</a:t>
            </a:fld>
            <a:endParaRPr lang="en-LT"/>
          </a:p>
        </p:txBody>
      </p:sp>
    </p:spTree>
    <p:extLst>
      <p:ext uri="{BB962C8B-B14F-4D97-AF65-F5344CB8AC3E}">
        <p14:creationId xmlns:p14="http://schemas.microsoft.com/office/powerpoint/2010/main" val="3350638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endParaRPr lang="en-LT"/>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16</a:t>
            </a:fld>
            <a:endParaRPr lang="en-LT"/>
          </a:p>
        </p:txBody>
      </p:sp>
    </p:spTree>
    <p:extLst>
      <p:ext uri="{BB962C8B-B14F-4D97-AF65-F5344CB8AC3E}">
        <p14:creationId xmlns:p14="http://schemas.microsoft.com/office/powerpoint/2010/main" val="185840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mj-lt"/>
              </a:rPr>
              <a:t>B</a:t>
            </a:r>
            <a:r>
              <a:rPr lang="en-LT">
                <a:latin typeface="+mj-lt"/>
              </a:rPr>
              <a:t>in 188 was detected to have the most variance</a:t>
            </a:r>
          </a:p>
          <a:p>
            <a:endParaRPr lang="en-LT">
              <a:latin typeface="+mj-lt"/>
            </a:endParaRPr>
          </a:p>
          <a:p>
            <a:pPr>
              <a:lnSpc>
                <a:spcPts val="1350"/>
              </a:lnSpc>
            </a:pPr>
            <a:r>
              <a:rPr lang="en-GB">
                <a:solidFill>
                  <a:srgbClr val="FFFFFF"/>
                </a:solidFill>
                <a:effectLst/>
                <a:latin typeface="+mj-lt"/>
              </a:rPr>
              <a:t>Distance axis calculated using range resolution: 2.996399 m</a:t>
            </a:r>
          </a:p>
          <a:p>
            <a:pPr>
              <a:lnSpc>
                <a:spcPts val="1350"/>
              </a:lnSpc>
            </a:pPr>
            <a:r>
              <a:rPr lang="en-GB">
                <a:solidFill>
                  <a:srgbClr val="FFFFFF"/>
                </a:solidFill>
                <a:effectLst/>
                <a:latin typeface="+mj-lt"/>
              </a:rPr>
              <a:t>Automatically detected range of interest: 1.59 m to 1.81 m</a:t>
            </a:r>
          </a:p>
          <a:p>
            <a:pPr>
              <a:lnSpc>
                <a:spcPts val="1350"/>
              </a:lnSpc>
            </a:pPr>
            <a:r>
              <a:rPr lang="en-GB">
                <a:solidFill>
                  <a:srgbClr val="FFFFFF"/>
                </a:solidFill>
                <a:effectLst/>
                <a:latin typeface="+mj-lt"/>
              </a:rPr>
              <a:t>Selected </a:t>
            </a:r>
            <a:r>
              <a:rPr lang="en-GB" b="1" err="1">
                <a:solidFill>
                  <a:srgbClr val="FFFFFF"/>
                </a:solidFill>
                <a:effectLst/>
                <a:latin typeface="+mj-lt"/>
              </a:rPr>
              <a:t>target_bin</a:t>
            </a:r>
            <a:r>
              <a:rPr lang="en-GB" b="1">
                <a:solidFill>
                  <a:srgbClr val="FFFFFF"/>
                </a:solidFill>
                <a:effectLst/>
                <a:latin typeface="+mj-lt"/>
              </a:rPr>
              <a:t>=188, </a:t>
            </a:r>
            <a:r>
              <a:rPr lang="en-GB">
                <a:solidFill>
                  <a:srgbClr val="FFFFFF"/>
                </a:solidFill>
                <a:effectLst/>
                <a:latin typeface="+mj-lt"/>
              </a:rPr>
              <a:t>distance ~ 1.70 m</a:t>
            </a:r>
          </a:p>
          <a:p>
            <a:endParaRPr lang="en-LT">
              <a:latin typeface="+mj-lt"/>
            </a:endParaRPr>
          </a:p>
        </p:txBody>
      </p:sp>
      <p:sp>
        <p:nvSpPr>
          <p:cNvPr id="4" name="Slide Number Placeholder 3"/>
          <p:cNvSpPr>
            <a:spLocks noGrp="1"/>
          </p:cNvSpPr>
          <p:nvPr>
            <p:ph type="sldNum" sz="quarter" idx="5"/>
          </p:nvPr>
        </p:nvSpPr>
        <p:spPr/>
        <p:txBody>
          <a:bodyPr/>
          <a:lstStyle/>
          <a:p>
            <a:fld id="{8FE9DD1E-58D0-8D43-989E-D50796700014}" type="slidenum">
              <a:rPr lang="en-LT" smtClean="0"/>
              <a:t>17</a:t>
            </a:fld>
            <a:endParaRPr lang="en-LT"/>
          </a:p>
        </p:txBody>
      </p:sp>
    </p:spTree>
    <p:extLst>
      <p:ext uri="{BB962C8B-B14F-4D97-AF65-F5344CB8AC3E}">
        <p14:creationId xmlns:p14="http://schemas.microsoft.com/office/powerpoint/2010/main" val="466893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8FE9DD1E-58D0-8D43-989E-D50796700014}" type="slidenum">
              <a:rPr lang="en-LT" smtClean="0"/>
              <a:t>18</a:t>
            </a:fld>
            <a:endParaRPr lang="en-LT"/>
          </a:p>
        </p:txBody>
      </p:sp>
    </p:spTree>
    <p:extLst>
      <p:ext uri="{BB962C8B-B14F-4D97-AF65-F5344CB8AC3E}">
        <p14:creationId xmlns:p14="http://schemas.microsoft.com/office/powerpoint/2010/main" val="25095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8FE9DD1E-58D0-8D43-989E-D50796700014}" type="slidenum">
              <a:rPr lang="en-LT" smtClean="0"/>
              <a:t>19</a:t>
            </a:fld>
            <a:endParaRPr lang="en-LT"/>
          </a:p>
        </p:txBody>
      </p:sp>
    </p:spTree>
    <p:extLst>
      <p:ext uri="{BB962C8B-B14F-4D97-AF65-F5344CB8AC3E}">
        <p14:creationId xmlns:p14="http://schemas.microsoft.com/office/powerpoint/2010/main" val="2429790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0"/>
              </a:spcBef>
              <a:spcAft>
                <a:spcPts val="0"/>
              </a:spcAft>
            </a:pPr>
            <a:r>
              <a:rPr lang="en-GB" b="0" i="0" u="none" strike="noStrike" dirty="0">
                <a:solidFill>
                  <a:srgbClr val="0E101A"/>
                </a:solidFill>
                <a:effectLst/>
              </a:rPr>
              <a:t>In our exploration of Ultra-Wideband (UWB) technology, it is essential to understand the fundamental mechanism behind UWB sensing, a pivotal aspect that drives its myriad applications. UWB is renowned for its ability to provide precise location data and detailed environmental mapping, all thanks to its unique method of pulse generation and reception. Let’s delve deeper into this sophisticated technology.</a:t>
            </a:r>
          </a:p>
          <a:p>
            <a:pPr algn="l">
              <a:spcBef>
                <a:spcPts val="0"/>
              </a:spcBef>
              <a:spcAft>
                <a:spcPts val="0"/>
              </a:spcAft>
            </a:pPr>
            <a:endParaRPr lang="en-GB" b="1" i="0" u="none" strike="noStrike" dirty="0">
              <a:solidFill>
                <a:srgbClr val="0E101A"/>
              </a:solidFill>
              <a:effectLst/>
            </a:endParaRPr>
          </a:p>
          <a:p>
            <a:pPr algn="l">
              <a:spcBef>
                <a:spcPts val="0"/>
              </a:spcBef>
              <a:spcAft>
                <a:spcPts val="0"/>
              </a:spcAft>
            </a:pPr>
            <a:r>
              <a:rPr lang="en-GB" b="1" i="0" u="none" strike="noStrike" dirty="0">
                <a:solidFill>
                  <a:srgbClr val="0E101A"/>
                </a:solidFill>
                <a:effectLst/>
              </a:rPr>
              <a:t>(-&gt;)Ultra-Wideband Pulse Transmission:</a:t>
            </a:r>
            <a:r>
              <a:rPr lang="en-GB" b="0" i="0" u="none" strike="noStrike" dirty="0">
                <a:solidFill>
                  <a:srgbClr val="0E101A"/>
                </a:solidFill>
                <a:effectLst/>
              </a:rPr>
              <a:t> UWB technology distinguishes itself by transmitting extremely short pulses of radio energy across a broad frequency spectrum. These pulses are typically only a few nanoseconds long, which allows UWB systems to emit a vast number of pulses per second. The advantage of such brief pulses is twofold: they allow for the resolution of tiny distance changes, and they minimize the chance of interference with other signals in the environment, thus providing cleaner data capture.</a:t>
            </a:r>
          </a:p>
          <a:p>
            <a:pPr algn="l">
              <a:spcBef>
                <a:spcPts val="0"/>
              </a:spcBef>
              <a:spcAft>
                <a:spcPts val="0"/>
              </a:spcAft>
            </a:pPr>
            <a:endParaRPr lang="en-GB" b="1" i="0" u="none" strike="noStrike" dirty="0">
              <a:solidFill>
                <a:srgbClr val="0E101A"/>
              </a:solidFill>
              <a:effectLst/>
            </a:endParaRPr>
          </a:p>
          <a:p>
            <a:pPr algn="l">
              <a:spcBef>
                <a:spcPts val="0"/>
              </a:spcBef>
              <a:spcAft>
                <a:spcPts val="0"/>
              </a:spcAft>
            </a:pPr>
            <a:r>
              <a:rPr lang="en-GB" b="1" i="0" u="none" strike="noStrike" dirty="0">
                <a:solidFill>
                  <a:srgbClr val="0E101A"/>
                </a:solidFill>
                <a:effectLst/>
              </a:rPr>
              <a:t>(-&gt;)Time-of-Flight (</a:t>
            </a:r>
            <a:r>
              <a:rPr lang="en-GB" b="1" i="0" u="none" strike="noStrike" dirty="0" err="1">
                <a:solidFill>
                  <a:srgbClr val="0E101A"/>
                </a:solidFill>
                <a:effectLst/>
              </a:rPr>
              <a:t>ToF</a:t>
            </a:r>
            <a:r>
              <a:rPr lang="en-GB" b="1" i="0" u="none" strike="noStrike" dirty="0">
                <a:solidFill>
                  <a:srgbClr val="0E101A"/>
                </a:solidFill>
                <a:effectLst/>
              </a:rPr>
              <a:t>) Measurement:</a:t>
            </a:r>
            <a:r>
              <a:rPr lang="en-GB" b="0" i="0" u="none" strike="noStrike" dirty="0">
                <a:solidFill>
                  <a:srgbClr val="0E101A"/>
                </a:solidFill>
                <a:effectLst/>
              </a:rPr>
              <a:t> At the core of UWB sensing lies the principle of Time-of-Flight (</a:t>
            </a:r>
            <a:r>
              <a:rPr lang="en-GB" b="0" i="0" u="none" strike="noStrike" dirty="0" err="1">
                <a:solidFill>
                  <a:srgbClr val="0E101A"/>
                </a:solidFill>
                <a:effectLst/>
              </a:rPr>
              <a:t>ToF</a:t>
            </a:r>
            <a:r>
              <a:rPr lang="en-GB" b="0" i="0" u="none" strike="noStrike" dirty="0">
                <a:solidFill>
                  <a:srgbClr val="0E101A"/>
                </a:solidFill>
                <a:effectLst/>
              </a:rPr>
              <a:t>). </a:t>
            </a:r>
            <a:r>
              <a:rPr lang="en-GB" b="0" i="0" u="none" strike="noStrike" dirty="0" err="1">
                <a:solidFill>
                  <a:srgbClr val="0E101A"/>
                </a:solidFill>
                <a:effectLst/>
              </a:rPr>
              <a:t>ToF</a:t>
            </a:r>
            <a:r>
              <a:rPr lang="en-GB" b="0" i="0" u="none" strike="noStrike" dirty="0">
                <a:solidFill>
                  <a:srgbClr val="0E101A"/>
                </a:solidFill>
                <a:effectLst/>
              </a:rPr>
              <a:t> is calculated by measuring the time it takes for a UWB pulse to travel from the transmitter to an object and back to the receiver. The distance to the object is directly proportional to this travel time. Given that radio waves travel at the speed of light, even minute differences in </a:t>
            </a:r>
            <a:r>
              <a:rPr lang="en-GB" b="0" i="0" u="none" strike="noStrike" dirty="0" err="1">
                <a:solidFill>
                  <a:srgbClr val="0E101A"/>
                </a:solidFill>
                <a:effectLst/>
              </a:rPr>
              <a:t>ToF</a:t>
            </a:r>
            <a:r>
              <a:rPr lang="en-GB" b="0" i="0" u="none" strike="noStrike" dirty="0">
                <a:solidFill>
                  <a:srgbClr val="0E101A"/>
                </a:solidFill>
                <a:effectLst/>
              </a:rPr>
              <a:t> can be used to calculate changes in position with high precision. This method enables UWB systems to detect object locations, movements, and even subtle changes in the layout of an environment.</a:t>
            </a:r>
          </a:p>
          <a:p>
            <a:pPr algn="l">
              <a:spcBef>
                <a:spcPts val="0"/>
              </a:spcBef>
              <a:spcAft>
                <a:spcPts val="0"/>
              </a:spcAft>
            </a:pPr>
            <a:endParaRPr lang="en-GB" b="1" i="0" u="none" strike="noStrike" dirty="0">
              <a:solidFill>
                <a:srgbClr val="0E101A"/>
              </a:solidFill>
              <a:effectLst/>
            </a:endParaRPr>
          </a:p>
          <a:p>
            <a:pPr algn="l">
              <a:spcBef>
                <a:spcPts val="0"/>
              </a:spcBef>
              <a:spcAft>
                <a:spcPts val="0"/>
              </a:spcAft>
            </a:pPr>
            <a:r>
              <a:rPr lang="en-GB" b="1" i="0" u="none" strike="noStrike" dirty="0">
                <a:solidFill>
                  <a:srgbClr val="0E101A"/>
                </a:solidFill>
                <a:effectLst/>
              </a:rPr>
              <a:t>(-&gt;)Spread Spectrum Technique:</a:t>
            </a:r>
            <a:r>
              <a:rPr lang="en-GB" b="0" i="0" u="none" strike="noStrike" dirty="0">
                <a:solidFill>
                  <a:srgbClr val="0E101A"/>
                </a:solidFill>
                <a:effectLst/>
              </a:rPr>
              <a:t> The UWB’s transmission across a wide range of frequencies also involves a technique known as spread spectrum. This technique spreads the radio energy emitted by UWB over a wide frequency band, reducing the power density and the potential for interference with other devices. The spread spectrum makes UWB highly resilient to signal interference and jamming, which is particularly important in crowded electromagnetic environments.</a:t>
            </a:r>
          </a:p>
          <a:p>
            <a:pPr algn="l">
              <a:spcBef>
                <a:spcPts val="0"/>
              </a:spcBef>
              <a:spcAft>
                <a:spcPts val="0"/>
              </a:spcAft>
            </a:pPr>
            <a:endParaRPr lang="en-GB" b="1" i="0" u="none" strike="noStrike" dirty="0">
              <a:solidFill>
                <a:srgbClr val="0E101A"/>
              </a:solidFill>
              <a:effectLst/>
            </a:endParaRPr>
          </a:p>
          <a:p>
            <a:pPr algn="l">
              <a:spcBef>
                <a:spcPts val="0"/>
              </a:spcBef>
              <a:spcAft>
                <a:spcPts val="0"/>
              </a:spcAft>
            </a:pPr>
            <a:r>
              <a:rPr lang="en-GB" b="1" i="0" u="none" strike="noStrike" dirty="0">
                <a:solidFill>
                  <a:srgbClr val="0E101A"/>
                </a:solidFill>
                <a:effectLst/>
              </a:rPr>
              <a:t>(-&gt;)Multipath and Signal Processing:</a:t>
            </a:r>
            <a:r>
              <a:rPr lang="en-GB" b="0" i="0" u="none" strike="noStrike" dirty="0">
                <a:solidFill>
                  <a:srgbClr val="0E101A"/>
                </a:solidFill>
                <a:effectLst/>
              </a:rPr>
              <a:t> After a UWB pulse is transmitted, it can reflect off various surfaces before returning to the receiver. This phenomenon, known as multipath, can complicate the signal processing but also provides richer information about the environment. UWB systems utilize sophisticated algorithms to interpret these multipath reflections, which can help delineate the contours of a room, identify obstacles, and even track moving objects with high fidelity. Advanced signal processing techniques decode the complex signal patterns to distinguish between direct paths and reflections, enhancing the accuracy and reliability of the data.</a:t>
            </a:r>
          </a:p>
          <a:p>
            <a:pPr algn="l">
              <a:spcBef>
                <a:spcPts val="0"/>
              </a:spcBef>
              <a:spcAft>
                <a:spcPts val="0"/>
              </a:spcAft>
            </a:pPr>
            <a:endParaRPr lang="en-GB" b="1" i="0" u="none" strike="noStrike" dirty="0">
              <a:solidFill>
                <a:srgbClr val="0E101A"/>
              </a:solidFill>
              <a:effectLst/>
            </a:endParaRPr>
          </a:p>
          <a:p>
            <a:pPr algn="l">
              <a:spcBef>
                <a:spcPts val="0"/>
              </a:spcBef>
              <a:spcAft>
                <a:spcPts val="0"/>
              </a:spcAft>
            </a:pPr>
            <a:r>
              <a:rPr lang="en-GB" b="0" i="0" u="none" strike="noStrike" dirty="0">
                <a:solidFill>
                  <a:srgbClr val="0E101A"/>
                </a:solidFill>
                <a:effectLst/>
              </a:rPr>
              <a:t>The practical implications of UWB's sensing mechanism are vast. In real-world applications, the ability to accurately track the location of objects or individuals with minimal latency and high precision is invaluable in industries such as logistics, automation, security, and healthcare. Moreover, UWB technology is crucial for applications requiring secure communications, as its signals are difficult to detect and intercept due to their low power levels and </a:t>
            </a:r>
            <a:r>
              <a:rPr lang="en-GB" b="0" i="0" u="none" strike="noStrike" dirty="0" err="1">
                <a:solidFill>
                  <a:srgbClr val="0E101A"/>
                </a:solidFill>
                <a:effectLst/>
              </a:rPr>
              <a:t>widespectrum</a:t>
            </a:r>
            <a:r>
              <a:rPr lang="en-GB" b="0" i="0" u="none" strike="noStrike" dirty="0">
                <a:solidFill>
                  <a:srgbClr val="0E101A"/>
                </a:solidFill>
                <a:effectLst/>
              </a:rPr>
              <a:t>.</a:t>
            </a:r>
          </a:p>
        </p:txBody>
      </p:sp>
      <p:sp>
        <p:nvSpPr>
          <p:cNvPr id="4" name="Slide Number Placeholder 3"/>
          <p:cNvSpPr>
            <a:spLocks noGrp="1"/>
          </p:cNvSpPr>
          <p:nvPr>
            <p:ph type="sldNum" sz="quarter" idx="5"/>
          </p:nvPr>
        </p:nvSpPr>
        <p:spPr/>
        <p:txBody>
          <a:bodyPr/>
          <a:lstStyle/>
          <a:p>
            <a:fld id="{8FE9DD1E-58D0-8D43-989E-D50796700014}" type="slidenum">
              <a:rPr lang="en-LT" smtClean="0"/>
              <a:t>2</a:t>
            </a:fld>
            <a:endParaRPr lang="en-LT"/>
          </a:p>
        </p:txBody>
      </p:sp>
    </p:spTree>
    <p:extLst>
      <p:ext uri="{BB962C8B-B14F-4D97-AF65-F5344CB8AC3E}">
        <p14:creationId xmlns:p14="http://schemas.microsoft.com/office/powerpoint/2010/main" val="2088347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1F193-B329-C67C-A6CC-383FC0A29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8E928-E256-DA92-2144-6213E1755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0C29D3-3044-EEE6-E5D8-DA309E0C3CA8}"/>
              </a:ext>
            </a:extLst>
          </p:cNvPr>
          <p:cNvSpPr>
            <a:spLocks noGrp="1"/>
          </p:cNvSpPr>
          <p:nvPr>
            <p:ph type="body" idx="1"/>
          </p:nvPr>
        </p:nvSpPr>
        <p:spPr/>
        <p:txBody>
          <a:bodyPr/>
          <a:lstStyle/>
          <a:p>
            <a:r>
              <a:rPr lang="en-GB" b="0" i="0" u="none" strike="noStrike">
                <a:solidFill>
                  <a:srgbClr val="000000"/>
                </a:solidFill>
                <a:effectLst/>
                <a:latin typeface="-webkit-standard"/>
              </a:rPr>
              <a:t>For this experiment, we used the same radar hardware setup as in prior respiration detection experiments. </a:t>
            </a:r>
            <a:endParaRPr lang="en-LT"/>
          </a:p>
        </p:txBody>
      </p:sp>
      <p:sp>
        <p:nvSpPr>
          <p:cNvPr id="4" name="Slide Number Placeholder 3">
            <a:extLst>
              <a:ext uri="{FF2B5EF4-FFF2-40B4-BE49-F238E27FC236}">
                <a16:creationId xmlns:a16="http://schemas.microsoft.com/office/drawing/2014/main" id="{1EE455E8-9B28-B497-E56B-3A0053DB2582}"/>
              </a:ext>
            </a:extLst>
          </p:cNvPr>
          <p:cNvSpPr>
            <a:spLocks noGrp="1"/>
          </p:cNvSpPr>
          <p:nvPr>
            <p:ph type="sldNum" sz="quarter" idx="5"/>
          </p:nvPr>
        </p:nvSpPr>
        <p:spPr/>
        <p:txBody>
          <a:bodyPr/>
          <a:lstStyle/>
          <a:p>
            <a:fld id="{8FE9DD1E-58D0-8D43-989E-D50796700014}" type="slidenum">
              <a:rPr lang="en-LT" smtClean="0"/>
              <a:t>20</a:t>
            </a:fld>
            <a:endParaRPr lang="en-LT"/>
          </a:p>
        </p:txBody>
      </p:sp>
    </p:spTree>
    <p:extLst>
      <p:ext uri="{BB962C8B-B14F-4D97-AF65-F5344CB8AC3E}">
        <p14:creationId xmlns:p14="http://schemas.microsoft.com/office/powerpoint/2010/main" val="1118494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04DAC-CD6C-3C03-A818-213A3F0016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9E4D8-9EA4-093B-8294-FCB2AB7E6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2D931-01BD-BBAA-F540-30514EABC48E}"/>
              </a:ext>
            </a:extLst>
          </p:cNvPr>
          <p:cNvSpPr>
            <a:spLocks noGrp="1"/>
          </p:cNvSpPr>
          <p:nvPr>
            <p:ph type="body" idx="1"/>
          </p:nvPr>
        </p:nvSpPr>
        <p:spPr/>
        <p:txBody>
          <a:bodyPr/>
          <a:lstStyle/>
          <a:p>
            <a:r>
              <a:rPr lang="en-GB" b="0" i="0" u="none" strike="noStrike">
                <a:solidFill>
                  <a:srgbClr val="000000"/>
                </a:solidFill>
                <a:effectLst/>
                <a:latin typeface="-webkit-standard"/>
              </a:rPr>
              <a:t>The hardware includes a radar module connected to a Raspberry Pi and a PC for data processing.</a:t>
            </a:r>
            <a:endParaRPr lang="en-LT"/>
          </a:p>
        </p:txBody>
      </p:sp>
      <p:sp>
        <p:nvSpPr>
          <p:cNvPr id="4" name="Slide Number Placeholder 3">
            <a:extLst>
              <a:ext uri="{FF2B5EF4-FFF2-40B4-BE49-F238E27FC236}">
                <a16:creationId xmlns:a16="http://schemas.microsoft.com/office/drawing/2014/main" id="{743ABF9E-93B8-C757-FB28-A40AD4986B84}"/>
              </a:ext>
            </a:extLst>
          </p:cNvPr>
          <p:cNvSpPr>
            <a:spLocks noGrp="1"/>
          </p:cNvSpPr>
          <p:nvPr>
            <p:ph type="sldNum" sz="quarter" idx="5"/>
          </p:nvPr>
        </p:nvSpPr>
        <p:spPr/>
        <p:txBody>
          <a:bodyPr/>
          <a:lstStyle/>
          <a:p>
            <a:fld id="{8FE9DD1E-58D0-8D43-989E-D50796700014}" type="slidenum">
              <a:rPr lang="en-LT" smtClean="0"/>
              <a:t>21</a:t>
            </a:fld>
            <a:endParaRPr lang="en-LT"/>
          </a:p>
        </p:txBody>
      </p:sp>
    </p:spTree>
    <p:extLst>
      <p:ext uri="{BB962C8B-B14F-4D97-AF65-F5344CB8AC3E}">
        <p14:creationId xmlns:p14="http://schemas.microsoft.com/office/powerpoint/2010/main" val="1623300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505CF-DCC7-A055-F398-1C620ACD82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B76D0-B656-142C-A39E-539C25CE84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C4FBDE-3FCD-02D0-CEC4-EEAA145C441B}"/>
              </a:ext>
            </a:extLst>
          </p:cNvPr>
          <p:cNvSpPr>
            <a:spLocks noGrp="1"/>
          </p:cNvSpPr>
          <p:nvPr>
            <p:ph type="body" idx="1"/>
          </p:nvPr>
        </p:nvSpPr>
        <p:spPr/>
        <p:txBody>
          <a:bodyPr/>
          <a:lstStyle/>
          <a:p>
            <a:r>
              <a:rPr lang="en-GB" b="0" i="0" u="none" strike="noStrike">
                <a:solidFill>
                  <a:srgbClr val="000000"/>
                </a:solidFill>
                <a:effectLst/>
                <a:latin typeface="-webkit-standard"/>
              </a:rPr>
              <a:t>The radar's specifications and operating conditions remained consistent with prior experiments.</a:t>
            </a:r>
            <a:endParaRPr lang="en-LT"/>
          </a:p>
        </p:txBody>
      </p:sp>
      <p:sp>
        <p:nvSpPr>
          <p:cNvPr id="4" name="Slide Number Placeholder 3">
            <a:extLst>
              <a:ext uri="{FF2B5EF4-FFF2-40B4-BE49-F238E27FC236}">
                <a16:creationId xmlns:a16="http://schemas.microsoft.com/office/drawing/2014/main" id="{C140CA0C-1754-FDFE-E0D9-6F7B063276AF}"/>
              </a:ext>
            </a:extLst>
          </p:cNvPr>
          <p:cNvSpPr>
            <a:spLocks noGrp="1"/>
          </p:cNvSpPr>
          <p:nvPr>
            <p:ph type="sldNum" sz="quarter" idx="5"/>
          </p:nvPr>
        </p:nvSpPr>
        <p:spPr/>
        <p:txBody>
          <a:bodyPr/>
          <a:lstStyle/>
          <a:p>
            <a:fld id="{8FE9DD1E-58D0-8D43-989E-D50796700014}" type="slidenum">
              <a:rPr lang="en-LT" smtClean="0"/>
              <a:t>22</a:t>
            </a:fld>
            <a:endParaRPr lang="en-LT"/>
          </a:p>
        </p:txBody>
      </p:sp>
    </p:spTree>
    <p:extLst>
      <p:ext uri="{BB962C8B-B14F-4D97-AF65-F5344CB8AC3E}">
        <p14:creationId xmlns:p14="http://schemas.microsoft.com/office/powerpoint/2010/main" val="2175276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8312C-EBBD-BBFB-CC59-81BE20E074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DBD40-0E84-B134-6DAD-537AF71653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DE3542-8921-DF17-52B8-C1BF317E8B16}"/>
              </a:ext>
            </a:extLst>
          </p:cNvPr>
          <p:cNvSpPr>
            <a:spLocks noGrp="1"/>
          </p:cNvSpPr>
          <p:nvPr>
            <p:ph type="body" idx="1"/>
          </p:nvPr>
        </p:nvSpPr>
        <p:spPr/>
        <p:txBody>
          <a:bodyPr/>
          <a:lstStyle/>
          <a:p>
            <a:r>
              <a:rPr lang="en-GB" b="0" i="0" u="none" strike="noStrike">
                <a:solidFill>
                  <a:srgbClr val="000000"/>
                </a:solidFill>
                <a:effectLst/>
                <a:latin typeface="-webkit-standard"/>
              </a:rPr>
              <a:t>Although the experiment's exact background layout wasn't disclosed, we know that the data was collected for a duration of 5 minutes, or 300 seconds and the subject was sleeping. The experiment layout  remains consistent across all three experiments</a:t>
            </a:r>
            <a:endParaRPr lang="en-LT"/>
          </a:p>
        </p:txBody>
      </p:sp>
      <p:sp>
        <p:nvSpPr>
          <p:cNvPr id="4" name="Slide Number Placeholder 3">
            <a:extLst>
              <a:ext uri="{FF2B5EF4-FFF2-40B4-BE49-F238E27FC236}">
                <a16:creationId xmlns:a16="http://schemas.microsoft.com/office/drawing/2014/main" id="{E98CD798-E87D-DF68-7E90-58BFFEB0CA3A}"/>
              </a:ext>
            </a:extLst>
          </p:cNvPr>
          <p:cNvSpPr>
            <a:spLocks noGrp="1"/>
          </p:cNvSpPr>
          <p:nvPr>
            <p:ph type="sldNum" sz="quarter" idx="5"/>
          </p:nvPr>
        </p:nvSpPr>
        <p:spPr/>
        <p:txBody>
          <a:bodyPr/>
          <a:lstStyle/>
          <a:p>
            <a:fld id="{8FE9DD1E-58D0-8D43-989E-D50796700014}" type="slidenum">
              <a:rPr lang="en-LT" smtClean="0"/>
              <a:t>23</a:t>
            </a:fld>
            <a:endParaRPr lang="en-LT"/>
          </a:p>
        </p:txBody>
      </p:sp>
    </p:spTree>
    <p:extLst>
      <p:ext uri="{BB962C8B-B14F-4D97-AF65-F5344CB8AC3E}">
        <p14:creationId xmlns:p14="http://schemas.microsoft.com/office/powerpoint/2010/main" val="2244906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DBDEB-39D1-4D08-D945-2166BEC64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426BF-BB94-C0C1-3CC5-7BE725F1B6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C2284-9FBB-1482-25A1-A5957539990C}"/>
              </a:ext>
            </a:extLst>
          </p:cNvPr>
          <p:cNvSpPr>
            <a:spLocks noGrp="1"/>
          </p:cNvSpPr>
          <p:nvPr>
            <p:ph type="body" idx="1"/>
          </p:nvPr>
        </p:nvSpPr>
        <p:spPr/>
        <p:txBody>
          <a:bodyPr/>
          <a:lstStyle/>
          <a:p>
            <a:pPr algn="l"/>
            <a:r>
              <a:rPr lang="en-GB"/>
              <a:t>To process the radar data, we first removed background noise using clutter removal and selected the most active bin for respiratory activity using variance-based bin detection.</a:t>
            </a:r>
          </a:p>
          <a:p>
            <a:pPr algn="l"/>
            <a:endParaRPr lang="en-GB"/>
          </a:p>
          <a:p>
            <a:pPr algn="l"/>
            <a:r>
              <a:rPr lang="en-GB"/>
              <a:t>The signal was further </a:t>
            </a:r>
            <a:r>
              <a:rPr lang="en-GB" err="1"/>
              <a:t>analyzed</a:t>
            </a:r>
            <a:r>
              <a:rPr lang="en-GB"/>
              <a:t> using a bandpass filter to isolate respiratory frequencies and the Hilbert transform to compute the signal envelope for detecting </a:t>
            </a:r>
            <a:r>
              <a:rPr lang="en-GB" err="1"/>
              <a:t>apnea</a:t>
            </a:r>
            <a:r>
              <a:rPr lang="en-GB"/>
              <a:t> events.</a:t>
            </a:r>
            <a:endParaRPr lang="en-LT"/>
          </a:p>
        </p:txBody>
      </p:sp>
      <p:sp>
        <p:nvSpPr>
          <p:cNvPr id="4" name="Slide Number Placeholder 3">
            <a:extLst>
              <a:ext uri="{FF2B5EF4-FFF2-40B4-BE49-F238E27FC236}">
                <a16:creationId xmlns:a16="http://schemas.microsoft.com/office/drawing/2014/main" id="{F6422F9B-974C-0A34-B142-58A4ED4A1B90}"/>
              </a:ext>
            </a:extLst>
          </p:cNvPr>
          <p:cNvSpPr>
            <a:spLocks noGrp="1"/>
          </p:cNvSpPr>
          <p:nvPr>
            <p:ph type="sldNum" sz="quarter" idx="5"/>
          </p:nvPr>
        </p:nvSpPr>
        <p:spPr/>
        <p:txBody>
          <a:bodyPr/>
          <a:lstStyle/>
          <a:p>
            <a:fld id="{8FE9DD1E-58D0-8D43-989E-D50796700014}" type="slidenum">
              <a:rPr lang="en-LT" smtClean="0"/>
              <a:t>24</a:t>
            </a:fld>
            <a:endParaRPr lang="en-LT"/>
          </a:p>
        </p:txBody>
      </p:sp>
    </p:spTree>
    <p:extLst>
      <p:ext uri="{BB962C8B-B14F-4D97-AF65-F5344CB8AC3E}">
        <p14:creationId xmlns:p14="http://schemas.microsoft.com/office/powerpoint/2010/main" val="1173056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1" i="0" u="none" strike="noStrike" dirty="0">
                <a:solidFill>
                  <a:srgbClr val="000000"/>
                </a:solidFill>
                <a:effectLst/>
              </a:rPr>
              <a:t>Clutter Removal</a:t>
            </a:r>
          </a:p>
          <a:p>
            <a:pPr marL="457200" lvl="1" indent="0" algn="l">
              <a:buFont typeface="Arial" panose="020B0604020202020204" pitchFamily="34" charset="0"/>
              <a:buNone/>
            </a:pPr>
            <a:r>
              <a:rPr lang="en-GB" b="0" i="0" u="none" strike="noStrike" dirty="0">
                <a:solidFill>
                  <a:srgbClr val="000000"/>
                </a:solidFill>
                <a:effectLst/>
              </a:rPr>
              <a:t>Radar data often includes static background noise. Clutter removal subtracts the mean signal across all bins to isolate dynamic changes caused by respiration</a:t>
            </a:r>
          </a:p>
          <a:p>
            <a:pPr marL="457200" lvl="1" indent="0" algn="l">
              <a:buFont typeface="Arial" panose="020B0604020202020204" pitchFamily="34" charset="0"/>
              <a:buNone/>
            </a:pPr>
            <a:endParaRPr lang="en-GB" b="0" i="0" u="none" strike="noStrike" dirty="0">
              <a:solidFill>
                <a:srgbClr val="000000"/>
              </a:solidFill>
              <a:effectLst/>
            </a:endParaRPr>
          </a:p>
          <a:p>
            <a:pPr algn="l">
              <a:buFont typeface="Arial" panose="020B0604020202020204" pitchFamily="34" charset="0"/>
              <a:buNone/>
            </a:pPr>
            <a:r>
              <a:rPr lang="en-GB" b="1" i="0" u="none" strike="noStrike" dirty="0">
                <a:solidFill>
                  <a:srgbClr val="000000"/>
                </a:solidFill>
                <a:effectLst/>
              </a:rPr>
              <a:t>Variance-Based Bin Selection</a:t>
            </a:r>
          </a:p>
          <a:p>
            <a:pPr marL="457200" lvl="1" indent="0" algn="l">
              <a:buFont typeface="Arial" panose="020B0604020202020204" pitchFamily="34" charset="0"/>
              <a:buNone/>
            </a:pPr>
            <a:r>
              <a:rPr lang="en-GB" b="0" i="0" u="none" strike="noStrike" dirty="0">
                <a:solidFill>
                  <a:srgbClr val="000000"/>
                </a:solidFill>
                <a:effectLst/>
              </a:rPr>
              <a:t>The radar captures data across range bins. To identify the most prominent bin for respiratory activity, we calculated the variance of the signal in each bin and selected Bin 77, which had the highest variance. This approach ensures we focus on the most active bin for </a:t>
            </a:r>
            <a:r>
              <a:rPr lang="en-GB" b="0" i="0" u="none" strike="noStrike" dirty="0" err="1">
                <a:solidFill>
                  <a:srgbClr val="000000"/>
                </a:solidFill>
                <a:effectLst/>
              </a:rPr>
              <a:t>apnea</a:t>
            </a:r>
            <a:r>
              <a:rPr lang="en-GB" b="0" i="0" u="none" strike="noStrike" dirty="0">
                <a:solidFill>
                  <a:srgbClr val="000000"/>
                </a:solidFill>
                <a:effectLst/>
              </a:rPr>
              <a:t> detection</a:t>
            </a:r>
          </a:p>
          <a:p>
            <a:pPr marL="457200" lvl="1" indent="0" algn="l">
              <a:buFont typeface="Arial" panose="020B0604020202020204" pitchFamily="34" charset="0"/>
              <a:buNone/>
            </a:pPr>
            <a:endParaRPr lang="en-GB" b="0" i="0" u="none" strike="noStrike" dirty="0">
              <a:solidFill>
                <a:srgbClr val="000000"/>
              </a:solidFill>
              <a:effectLst/>
            </a:endParaRPr>
          </a:p>
          <a:p>
            <a:pPr marL="0" lvl="0" indent="0" algn="l">
              <a:buFont typeface="Arial" panose="020B0604020202020204" pitchFamily="34" charset="0"/>
              <a:buNone/>
            </a:pPr>
            <a:r>
              <a:rPr lang="en-GB" b="1" i="0" u="none" strike="noStrike" dirty="0">
                <a:solidFill>
                  <a:srgbClr val="000000"/>
                </a:solidFill>
                <a:effectLst/>
              </a:rPr>
              <a:t>Bandpass Filtering</a:t>
            </a:r>
          </a:p>
          <a:p>
            <a:pPr marL="457200" lvl="1" indent="0" algn="l">
              <a:buFont typeface="Arial" panose="020B0604020202020204" pitchFamily="34" charset="0"/>
              <a:buNone/>
            </a:pPr>
            <a:r>
              <a:rPr lang="en-GB" b="0" i="0" u="none" strike="noStrike" dirty="0">
                <a:solidFill>
                  <a:srgbClr val="000000"/>
                </a:solidFill>
                <a:effectLst/>
              </a:rPr>
              <a:t>Breathing typically occurs within a frequency range of 0.1 to 0.6 Hz, corresponding to 6 to 36 breaths per minute. A bandpass filter isolates this range, reducing noise from unrelated motion or static signals</a:t>
            </a:r>
          </a:p>
          <a:p>
            <a:pPr marL="457200" lvl="1" indent="0" algn="l">
              <a:buFont typeface="Arial" panose="020B0604020202020204" pitchFamily="34" charset="0"/>
              <a:buNone/>
            </a:pPr>
            <a:endParaRPr lang="en-GB" b="0" i="0" u="none" strike="noStrike" dirty="0">
              <a:solidFill>
                <a:srgbClr val="000000"/>
              </a:solidFill>
              <a:effectLst/>
            </a:endParaRPr>
          </a:p>
          <a:p>
            <a:pPr algn="l">
              <a:buFont typeface="Arial" panose="020B0604020202020204" pitchFamily="34" charset="0"/>
              <a:buNone/>
            </a:pPr>
            <a:r>
              <a:rPr lang="en-GB" b="1" i="0" u="none" strike="noStrike" dirty="0">
                <a:solidFill>
                  <a:srgbClr val="000000"/>
                </a:solidFill>
                <a:effectLst/>
              </a:rPr>
              <a:t>Envelope Extraction Using the Hilbert Transform</a:t>
            </a:r>
          </a:p>
          <a:p>
            <a:pPr marL="457200" lvl="1" indent="0" algn="l">
              <a:buFont typeface="Arial" panose="020B0604020202020204" pitchFamily="34" charset="0"/>
              <a:buNone/>
            </a:pPr>
            <a:r>
              <a:rPr lang="en-GB" b="0" i="0" u="none" strike="noStrike" dirty="0">
                <a:solidFill>
                  <a:srgbClr val="000000"/>
                </a:solidFill>
                <a:effectLst/>
              </a:rPr>
              <a:t>The Hilbert transform computes the envelope of the filtered signal. This envelope represents the signal's amplitude over time, which correlates with the strength of respiratory motion. We use the envelope to detect periods of low activity, indicative of </a:t>
            </a:r>
            <a:r>
              <a:rPr lang="en-GB" b="0" i="0" u="none" strike="noStrike" dirty="0" err="1">
                <a:solidFill>
                  <a:srgbClr val="000000"/>
                </a:solidFill>
                <a:effectLst/>
              </a:rPr>
              <a:t>apnea</a:t>
            </a:r>
            <a:r>
              <a:rPr lang="en-GB" b="0" i="0" u="none" strike="noStrike" dirty="0">
                <a:solidFill>
                  <a:srgbClr val="000000"/>
                </a:solidFill>
                <a:effectLst/>
              </a:rPr>
              <a:t> events</a:t>
            </a:r>
          </a:p>
          <a:p>
            <a:pPr marL="457200" lvl="1" indent="0" algn="l">
              <a:buFont typeface="Arial" panose="020B0604020202020204" pitchFamily="34" charset="0"/>
              <a:buNone/>
            </a:pPr>
            <a:endParaRPr lang="en-GB" b="0" i="0" u="none" strike="noStrike" dirty="0">
              <a:solidFill>
                <a:srgbClr val="000000"/>
              </a:solidFill>
              <a:effectLst/>
            </a:endParaRPr>
          </a:p>
          <a:p>
            <a:pPr algn="l">
              <a:buFont typeface="Arial" panose="020B0604020202020204" pitchFamily="34" charset="0"/>
              <a:buNone/>
            </a:pPr>
            <a:r>
              <a:rPr lang="en-GB" b="1" i="0" u="none" strike="noStrike" dirty="0">
                <a:solidFill>
                  <a:srgbClr val="000000"/>
                </a:solidFill>
                <a:effectLst/>
              </a:rPr>
              <a:t>Thresholding</a:t>
            </a:r>
          </a:p>
          <a:p>
            <a:pPr marL="457200" lvl="1" indent="0" algn="l">
              <a:buFont typeface="Arial" panose="020B0604020202020204" pitchFamily="34" charset="0"/>
              <a:buNone/>
            </a:pPr>
            <a:r>
              <a:rPr lang="en-GB" b="0" i="0" u="none" strike="noStrike" dirty="0">
                <a:solidFill>
                  <a:srgbClr val="000000"/>
                </a:solidFill>
                <a:effectLst/>
              </a:rPr>
              <a:t>We set a dynamic threshold using mean−(0.2×std) of the envelope. </a:t>
            </a:r>
            <a:r>
              <a:rPr lang="en-GB" b="0" i="0" u="none" strike="noStrike" dirty="0" err="1">
                <a:solidFill>
                  <a:srgbClr val="000000"/>
                </a:solidFill>
                <a:effectLst/>
              </a:rPr>
              <a:t>Apnea</a:t>
            </a:r>
            <a:r>
              <a:rPr lang="en-GB" b="0" i="0" u="none" strike="noStrike" dirty="0">
                <a:solidFill>
                  <a:srgbClr val="000000"/>
                </a:solidFill>
                <a:effectLst/>
              </a:rPr>
              <a:t> is detected when the envelope drops below this threshold for at least 7 seconds, ensuring that only significant events are classified as </a:t>
            </a:r>
            <a:r>
              <a:rPr lang="en-GB" b="0" i="0" u="none" strike="noStrike" dirty="0" err="1">
                <a:solidFill>
                  <a:srgbClr val="000000"/>
                </a:solidFill>
                <a:effectLst/>
              </a:rPr>
              <a:t>apnea</a:t>
            </a:r>
            <a:endParaRPr lang="en-GB" b="0" i="0" u="none" strike="noStrike" dirty="0">
              <a:solidFill>
                <a:srgbClr val="000000"/>
              </a:solidFill>
              <a:effectLst/>
            </a:endParaRPr>
          </a:p>
          <a:p>
            <a:pPr marL="0" indent="0">
              <a:buFont typeface="Arial" panose="020B0604020202020204" pitchFamily="34" charset="0"/>
              <a:buNone/>
            </a:pPr>
            <a:endParaRPr lang="en-LT" dirty="0"/>
          </a:p>
        </p:txBody>
      </p:sp>
      <p:sp>
        <p:nvSpPr>
          <p:cNvPr id="4" name="Slide Number Placeholder 3"/>
          <p:cNvSpPr>
            <a:spLocks noGrp="1"/>
          </p:cNvSpPr>
          <p:nvPr>
            <p:ph type="sldNum" sz="quarter" idx="5"/>
          </p:nvPr>
        </p:nvSpPr>
        <p:spPr/>
        <p:txBody>
          <a:bodyPr/>
          <a:lstStyle/>
          <a:p>
            <a:fld id="{8FE9DD1E-58D0-8D43-989E-D50796700014}" type="slidenum">
              <a:rPr lang="en-LT" smtClean="0"/>
              <a:t>25</a:t>
            </a:fld>
            <a:endParaRPr lang="en-LT"/>
          </a:p>
        </p:txBody>
      </p:sp>
    </p:spTree>
    <p:extLst>
      <p:ext uri="{BB962C8B-B14F-4D97-AF65-F5344CB8AC3E}">
        <p14:creationId xmlns:p14="http://schemas.microsoft.com/office/powerpoint/2010/main" val="3346948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DB2C0-F676-73DB-78BB-8BA585AC21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33C6B-CC1E-C0E0-C548-76A2BD232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30F74-AD8E-EC19-98F3-D830A1D00847}"/>
              </a:ext>
            </a:extLst>
          </p:cNvPr>
          <p:cNvSpPr>
            <a:spLocks noGrp="1"/>
          </p:cNvSpPr>
          <p:nvPr>
            <p:ph type="body" idx="1"/>
          </p:nvPr>
        </p:nvSpPr>
        <p:spPr/>
        <p:txBody>
          <a:bodyPr/>
          <a:lstStyle/>
          <a:p>
            <a:pPr marL="228600" indent="-228600">
              <a:buFont typeface="+mj-lt"/>
              <a:buAutoNum type="arabicPeriod"/>
            </a:pPr>
            <a:r>
              <a:rPr lang="en-GB" b="0" i="0" u="none" strike="noStrike" dirty="0">
                <a:solidFill>
                  <a:srgbClr val="000000"/>
                </a:solidFill>
                <a:effectLst/>
                <a:latin typeface="-webkit-standard"/>
              </a:rPr>
              <a:t>This graph illustrates the original radar signal, the computed envelope, and the detected </a:t>
            </a:r>
            <a:r>
              <a:rPr lang="en-GB" b="0" i="0" u="none" strike="noStrike" dirty="0" err="1">
                <a:solidFill>
                  <a:srgbClr val="000000"/>
                </a:solidFill>
                <a:effectLst/>
                <a:latin typeface="-webkit-standard"/>
              </a:rPr>
              <a:t>apnea</a:t>
            </a:r>
            <a:r>
              <a:rPr lang="en-GB" b="0" i="0" u="none" strike="noStrike" dirty="0">
                <a:solidFill>
                  <a:srgbClr val="000000"/>
                </a:solidFill>
                <a:effectLst/>
                <a:latin typeface="-webkit-standard"/>
              </a:rPr>
              <a:t> intervals (marked In green)</a:t>
            </a:r>
            <a:br>
              <a:rPr lang="en-GB" b="0" i="0" u="none" strike="noStrike" dirty="0">
                <a:solidFill>
                  <a:srgbClr val="000000"/>
                </a:solidFill>
                <a:effectLst/>
                <a:latin typeface="-webkit-standard"/>
              </a:rPr>
            </a:br>
            <a:r>
              <a:rPr lang="en-GB" b="0" i="0" u="none" strike="noStrike" dirty="0">
                <a:solidFill>
                  <a:srgbClr val="000000"/>
                </a:solidFill>
                <a:effectLst/>
                <a:latin typeface="-webkit-standard"/>
              </a:rPr>
              <a:t> </a:t>
            </a:r>
          </a:p>
          <a:p>
            <a:pPr marL="228600" indent="-228600">
              <a:buFont typeface="+mj-lt"/>
              <a:buAutoNum type="arabicPeriod"/>
            </a:pPr>
            <a:r>
              <a:rPr lang="en-GB" b="0" i="0" u="none" strike="noStrike" dirty="0">
                <a:solidFill>
                  <a:srgbClr val="000000"/>
                </a:solidFill>
                <a:effectLst/>
                <a:latin typeface="-webkit-standard"/>
              </a:rPr>
              <a:t>The five detected </a:t>
            </a:r>
            <a:r>
              <a:rPr lang="en-GB" b="0" i="0" u="none" strike="noStrike" dirty="0" err="1">
                <a:solidFill>
                  <a:srgbClr val="000000"/>
                </a:solidFill>
                <a:effectLst/>
                <a:latin typeface="-webkit-standard"/>
              </a:rPr>
              <a:t>apneas</a:t>
            </a:r>
            <a:r>
              <a:rPr lang="en-GB" b="0" i="0" u="none" strike="noStrike" dirty="0">
                <a:solidFill>
                  <a:srgbClr val="000000"/>
                </a:solidFill>
                <a:effectLst/>
                <a:latin typeface="-webkit-standard"/>
              </a:rPr>
              <a:t> closely match the reference results provided by the supervisor</a:t>
            </a:r>
          </a:p>
          <a:p>
            <a:pPr marL="228600" indent="-228600">
              <a:buFont typeface="+mj-lt"/>
              <a:buAutoNum type="arabicPeriod"/>
            </a:pPr>
            <a:endParaRPr lang="en-GB" b="0" i="0" u="none" strike="noStrike" dirty="0">
              <a:solidFill>
                <a:srgbClr val="000000"/>
              </a:solidFill>
              <a:effectLst/>
              <a:latin typeface="-webkit-standard"/>
            </a:endParaRPr>
          </a:p>
          <a:p>
            <a:pPr marL="228600" indent="-228600">
              <a:buFont typeface="+mj-lt"/>
              <a:buAutoNum type="arabicPeriod"/>
            </a:pPr>
            <a:r>
              <a:rPr lang="en-GB" b="0" i="0" u="none" strike="noStrike" dirty="0">
                <a:solidFill>
                  <a:srgbClr val="000000"/>
                </a:solidFill>
                <a:effectLst/>
                <a:latin typeface="-webkit-standard"/>
              </a:rPr>
              <a:t>Slight </a:t>
            </a:r>
            <a:r>
              <a:rPr lang="en-GB" b="0" i="0" u="none" strike="noStrike" dirty="0" err="1">
                <a:solidFill>
                  <a:srgbClr val="000000"/>
                </a:solidFill>
                <a:effectLst/>
                <a:latin typeface="-webkit-standard"/>
              </a:rPr>
              <a:t>variatios</a:t>
            </a:r>
            <a:r>
              <a:rPr lang="en-GB" b="0" i="0" u="none" strike="noStrike" dirty="0">
                <a:solidFill>
                  <a:srgbClr val="000000"/>
                </a:solidFill>
                <a:effectLst/>
                <a:latin typeface="-webkit-standard"/>
              </a:rPr>
              <a:t> in timing or duration could result from dynamic thresholding or preprocessing differences</a:t>
            </a:r>
            <a:endParaRPr lang="en-LT" dirty="0"/>
          </a:p>
        </p:txBody>
      </p:sp>
      <p:sp>
        <p:nvSpPr>
          <p:cNvPr id="4" name="Slide Number Placeholder 3">
            <a:extLst>
              <a:ext uri="{FF2B5EF4-FFF2-40B4-BE49-F238E27FC236}">
                <a16:creationId xmlns:a16="http://schemas.microsoft.com/office/drawing/2014/main" id="{43FEACAB-A7EE-00B9-D11F-D8B417F03F98}"/>
              </a:ext>
            </a:extLst>
          </p:cNvPr>
          <p:cNvSpPr>
            <a:spLocks noGrp="1"/>
          </p:cNvSpPr>
          <p:nvPr>
            <p:ph type="sldNum" sz="quarter" idx="5"/>
          </p:nvPr>
        </p:nvSpPr>
        <p:spPr/>
        <p:txBody>
          <a:bodyPr/>
          <a:lstStyle/>
          <a:p>
            <a:fld id="{8FE9DD1E-58D0-8D43-989E-D50796700014}" type="slidenum">
              <a:rPr lang="en-LT" smtClean="0"/>
              <a:t>26</a:t>
            </a:fld>
            <a:endParaRPr lang="en-LT"/>
          </a:p>
        </p:txBody>
      </p:sp>
    </p:spTree>
    <p:extLst>
      <p:ext uri="{BB962C8B-B14F-4D97-AF65-F5344CB8AC3E}">
        <p14:creationId xmlns:p14="http://schemas.microsoft.com/office/powerpoint/2010/main" val="3020807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7946C-A429-0058-890D-E7B7B6E8E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94A71-D0AE-C1B4-C068-A067D278DB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F09E3C-BCA7-1A41-01FC-38A4ACC80FAF}"/>
              </a:ext>
            </a:extLst>
          </p:cNvPr>
          <p:cNvSpPr>
            <a:spLocks noGrp="1"/>
          </p:cNvSpPr>
          <p:nvPr>
            <p:ph type="body" idx="1"/>
          </p:nvPr>
        </p:nvSpPr>
        <p:spPr/>
        <p:txBody>
          <a:bodyPr/>
          <a:lstStyle/>
          <a:p>
            <a:r>
              <a:rPr lang="en-GB" b="0" i="0" u="none" strike="noStrike" dirty="0">
                <a:solidFill>
                  <a:srgbClr val="000000"/>
                </a:solidFill>
                <a:effectLst/>
                <a:latin typeface="-webkit-standard"/>
              </a:rPr>
              <a:t>Building upon our understanding of the fundamental mechanisms of Ultra-Wideband (UWB) technology, let's examine how this technology is implemented and the practical implications of its sophisticated mechanisms in real-world applications.</a:t>
            </a:r>
            <a:endParaRPr lang="en-LT" dirty="0"/>
          </a:p>
        </p:txBody>
      </p:sp>
      <p:sp>
        <p:nvSpPr>
          <p:cNvPr id="4" name="Slide Number Placeholder 3">
            <a:extLst>
              <a:ext uri="{FF2B5EF4-FFF2-40B4-BE49-F238E27FC236}">
                <a16:creationId xmlns:a16="http://schemas.microsoft.com/office/drawing/2014/main" id="{C8A3EFBE-8D84-02BC-17C2-C6A39CA9A423}"/>
              </a:ext>
            </a:extLst>
          </p:cNvPr>
          <p:cNvSpPr>
            <a:spLocks noGrp="1"/>
          </p:cNvSpPr>
          <p:nvPr>
            <p:ph type="sldNum" sz="quarter" idx="5"/>
          </p:nvPr>
        </p:nvSpPr>
        <p:spPr/>
        <p:txBody>
          <a:bodyPr/>
          <a:lstStyle/>
          <a:p>
            <a:fld id="{8FE9DD1E-58D0-8D43-989E-D50796700014}" type="slidenum">
              <a:rPr lang="en-LT" smtClean="0"/>
              <a:t>3</a:t>
            </a:fld>
            <a:endParaRPr lang="en-LT"/>
          </a:p>
        </p:txBody>
      </p:sp>
    </p:spTree>
    <p:extLst>
      <p:ext uri="{BB962C8B-B14F-4D97-AF65-F5344CB8AC3E}">
        <p14:creationId xmlns:p14="http://schemas.microsoft.com/office/powerpoint/2010/main" val="178968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none" strike="noStrike">
                <a:solidFill>
                  <a:srgbClr val="000000"/>
                </a:solidFill>
                <a:effectLst/>
              </a:rPr>
              <a:t>Core Hardware Components</a:t>
            </a:r>
            <a:r>
              <a:rPr lang="en-GB" b="0" i="0" u="none" strike="noStrike">
                <a:solidFill>
                  <a:srgbClr val="000000"/>
                </a:solidFill>
                <a:effectLst/>
                <a:latin typeface="-webkit-standard"/>
              </a:rPr>
              <a:t>: Our UWB system leverages essential hardware components to function efficiently. At the heart of our experimental setup, we have a </a:t>
            </a:r>
            <a:r>
              <a:rPr lang="en-GB" b="0" i="0" u="none" strike="noStrike">
                <a:solidFill>
                  <a:srgbClr val="000000"/>
                </a:solidFill>
                <a:effectLst/>
              </a:rPr>
              <a:t>Raspberry Pi</a:t>
            </a:r>
            <a:r>
              <a:rPr lang="en-GB" b="0" i="0" u="none" strike="noStrike">
                <a:solidFill>
                  <a:srgbClr val="000000"/>
                </a:solidFill>
                <a:effectLst/>
                <a:latin typeface="-webkit-standard"/>
              </a:rPr>
              <a:t> that handles initial data storage and preprocessing. This is crucial because it allows for the immediate handling and reduction of data before it becomes too cumbersome. Additionally, a </a:t>
            </a:r>
            <a:r>
              <a:rPr lang="en-GB" b="0" i="0" u="none" strike="noStrike">
                <a:solidFill>
                  <a:srgbClr val="000000"/>
                </a:solidFill>
                <a:effectLst/>
              </a:rPr>
              <a:t>Personal Computer</a:t>
            </a:r>
            <a:r>
              <a:rPr lang="en-GB" b="0" i="0" u="none" strike="noStrike">
                <a:solidFill>
                  <a:srgbClr val="000000"/>
                </a:solidFill>
                <a:effectLst/>
                <a:latin typeface="-webkit-standard"/>
              </a:rPr>
              <a:t> is used for more intensive data processing and detailed analysis, which is indispensable when dealing with the vast amounts of data generated by UWB sensing.</a:t>
            </a:r>
            <a:endParaRPr lang="en-LT" b="0"/>
          </a:p>
        </p:txBody>
      </p:sp>
      <p:sp>
        <p:nvSpPr>
          <p:cNvPr id="4" name="Slide Number Placeholder 3"/>
          <p:cNvSpPr>
            <a:spLocks noGrp="1"/>
          </p:cNvSpPr>
          <p:nvPr>
            <p:ph type="sldNum" sz="quarter" idx="5"/>
          </p:nvPr>
        </p:nvSpPr>
        <p:spPr/>
        <p:txBody>
          <a:bodyPr/>
          <a:lstStyle/>
          <a:p>
            <a:fld id="{8FE9DD1E-58D0-8D43-989E-D50796700014}" type="slidenum">
              <a:rPr lang="en-LT" smtClean="0"/>
              <a:t>4</a:t>
            </a:fld>
            <a:endParaRPr lang="en-LT"/>
          </a:p>
        </p:txBody>
      </p:sp>
    </p:spTree>
    <p:extLst>
      <p:ext uri="{BB962C8B-B14F-4D97-AF65-F5344CB8AC3E}">
        <p14:creationId xmlns:p14="http://schemas.microsoft.com/office/powerpoint/2010/main" val="446406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A9CAC-D217-F9C0-1D32-73721F1EC7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A1ABF-0E6E-2ED4-AF30-9F31D2A5C3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A7E8C-5FAE-5185-6E54-0BC6327C9F40}"/>
              </a:ext>
            </a:extLst>
          </p:cNvPr>
          <p:cNvSpPr>
            <a:spLocks noGrp="1"/>
          </p:cNvSpPr>
          <p:nvPr>
            <p:ph type="body" idx="1"/>
          </p:nvPr>
        </p:nvSpPr>
        <p:spPr/>
        <p:txBody>
          <a:bodyPr/>
          <a:lstStyle/>
          <a:p>
            <a:r>
              <a:rPr lang="en-GB" b="1" i="0" u="none" strike="noStrike">
                <a:solidFill>
                  <a:srgbClr val="000000"/>
                </a:solidFill>
                <a:effectLst/>
              </a:rPr>
              <a:t>Radar System Specifications</a:t>
            </a:r>
            <a:r>
              <a:rPr lang="en-GB" b="0" i="0" u="none" strike="noStrike">
                <a:solidFill>
                  <a:srgbClr val="000000"/>
                </a:solidFill>
                <a:effectLst/>
                <a:latin typeface="-webkit-standard"/>
              </a:rPr>
              <a:t>: To understand the capabilities of our UWB system, we must consider the radar's specifications. Our IR-UWB radar operates with a </a:t>
            </a:r>
            <a:r>
              <a:rPr lang="en-GB" b="0" i="0" u="none" strike="noStrike" err="1">
                <a:solidFill>
                  <a:srgbClr val="000000"/>
                </a:solidFill>
                <a:effectLst/>
              </a:rPr>
              <a:t>Center</a:t>
            </a:r>
            <a:r>
              <a:rPr lang="en-GB" b="0" i="0" u="none" strike="noStrike">
                <a:solidFill>
                  <a:srgbClr val="000000"/>
                </a:solidFill>
                <a:effectLst/>
              </a:rPr>
              <a:t> Frequency of 7.29 GHz</a:t>
            </a:r>
            <a:r>
              <a:rPr lang="en-GB" b="0" i="0" u="none" strike="noStrike">
                <a:solidFill>
                  <a:srgbClr val="000000"/>
                </a:solidFill>
                <a:effectLst/>
                <a:latin typeface="-webkit-standard"/>
              </a:rPr>
              <a:t>, offering a </a:t>
            </a:r>
            <a:r>
              <a:rPr lang="en-GB" b="0" i="0" u="none" strike="noStrike">
                <a:solidFill>
                  <a:srgbClr val="000000"/>
                </a:solidFill>
                <a:effectLst/>
              </a:rPr>
              <a:t>Bandwidth of 2.5 GHz</a:t>
            </a:r>
            <a:r>
              <a:rPr lang="en-GB" b="0" i="0" u="none" strike="noStrike">
                <a:solidFill>
                  <a:srgbClr val="000000"/>
                </a:solidFill>
                <a:effectLst/>
                <a:latin typeface="-webkit-standard"/>
              </a:rPr>
              <a:t>. This setup allows for high-resolution data capture, essential for detailed environmental mapping and precise location tracking. The </a:t>
            </a:r>
            <a:r>
              <a:rPr lang="en-GB" b="0" i="0" u="none" strike="noStrike">
                <a:solidFill>
                  <a:srgbClr val="000000"/>
                </a:solidFill>
                <a:effectLst/>
              </a:rPr>
              <a:t>Sampling Rate is an impressive 23.328 GHz</a:t>
            </a:r>
            <a:r>
              <a:rPr lang="en-GB" b="0" i="0" u="none" strike="noStrike">
                <a:solidFill>
                  <a:srgbClr val="000000"/>
                </a:solidFill>
                <a:effectLst/>
                <a:latin typeface="-webkit-standard"/>
              </a:rPr>
              <a:t>, paired with a </a:t>
            </a:r>
            <a:r>
              <a:rPr lang="en-GB" b="0" i="0" u="none" strike="noStrike">
                <a:solidFill>
                  <a:srgbClr val="000000"/>
                </a:solidFill>
                <a:effectLst/>
              </a:rPr>
              <a:t>Pulse Repetition Frequency of 30 Hz</a:t>
            </a:r>
            <a:r>
              <a:rPr lang="en-GB" b="0" i="0" u="none" strike="noStrike">
                <a:solidFill>
                  <a:srgbClr val="000000"/>
                </a:solidFill>
                <a:effectLst/>
                <a:latin typeface="-webkit-standard"/>
              </a:rPr>
              <a:t>, making our system highly responsive and capable of tracking rapid movements within the monitored environment.</a:t>
            </a:r>
            <a:endParaRPr lang="en-LT" b="0"/>
          </a:p>
        </p:txBody>
      </p:sp>
      <p:sp>
        <p:nvSpPr>
          <p:cNvPr id="4" name="Slide Number Placeholder 3">
            <a:extLst>
              <a:ext uri="{FF2B5EF4-FFF2-40B4-BE49-F238E27FC236}">
                <a16:creationId xmlns:a16="http://schemas.microsoft.com/office/drawing/2014/main" id="{4154F010-4143-87BE-6E09-9D00E7F54953}"/>
              </a:ext>
            </a:extLst>
          </p:cNvPr>
          <p:cNvSpPr>
            <a:spLocks noGrp="1"/>
          </p:cNvSpPr>
          <p:nvPr>
            <p:ph type="sldNum" sz="quarter" idx="5"/>
          </p:nvPr>
        </p:nvSpPr>
        <p:spPr/>
        <p:txBody>
          <a:bodyPr/>
          <a:lstStyle/>
          <a:p>
            <a:fld id="{8FE9DD1E-58D0-8D43-989E-D50796700014}" type="slidenum">
              <a:rPr lang="en-LT" smtClean="0"/>
              <a:t>5</a:t>
            </a:fld>
            <a:endParaRPr lang="en-LT"/>
          </a:p>
        </p:txBody>
      </p:sp>
    </p:spTree>
    <p:extLst>
      <p:ext uri="{BB962C8B-B14F-4D97-AF65-F5344CB8AC3E}">
        <p14:creationId xmlns:p14="http://schemas.microsoft.com/office/powerpoint/2010/main" val="346150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5741-D3BC-B9F8-A13F-517458355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815A82-FCFF-7332-39CE-A8B0366C43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29979-2E59-50A8-46EA-E01403A4105E}"/>
              </a:ext>
            </a:extLst>
          </p:cNvPr>
          <p:cNvSpPr>
            <a:spLocks noGrp="1"/>
          </p:cNvSpPr>
          <p:nvPr>
            <p:ph type="body" idx="1"/>
          </p:nvPr>
        </p:nvSpPr>
        <p:spPr/>
        <p:txBody>
          <a:bodyPr/>
          <a:lstStyle/>
          <a:p>
            <a:r>
              <a:rPr lang="en-GB" b="1" i="0" u="none" strike="noStrike">
                <a:solidFill>
                  <a:srgbClr val="000000"/>
                </a:solidFill>
                <a:effectLst/>
              </a:rPr>
              <a:t>Setup and Operational Workflow</a:t>
            </a:r>
            <a:r>
              <a:rPr lang="en-GB" b="0" i="0" u="none" strike="noStrike">
                <a:solidFill>
                  <a:srgbClr val="000000"/>
                </a:solidFill>
                <a:effectLst/>
                <a:latin typeface="-webkit-standard"/>
              </a:rPr>
              <a:t>: The operational workflow of our UWB system starts with </a:t>
            </a:r>
            <a:r>
              <a:rPr lang="en-GB" b="0" i="0" u="none" strike="noStrike">
                <a:solidFill>
                  <a:srgbClr val="000000"/>
                </a:solidFill>
                <a:effectLst/>
              </a:rPr>
              <a:t>Initialization</a:t>
            </a:r>
            <a:r>
              <a:rPr lang="en-GB" b="0" i="0" u="none" strike="noStrike">
                <a:solidFill>
                  <a:srgbClr val="000000"/>
                </a:solidFill>
                <a:effectLst/>
                <a:latin typeface="-webkit-standard"/>
              </a:rPr>
              <a:t>, where devices are powered and configured to begin data acquisition. </a:t>
            </a:r>
          </a:p>
          <a:p>
            <a:r>
              <a:rPr lang="en-GB" b="0" i="0" u="none" strike="noStrike">
                <a:solidFill>
                  <a:srgbClr val="000000"/>
                </a:solidFill>
                <a:effectLst/>
                <a:latin typeface="-webkit-standard"/>
              </a:rPr>
              <a:t>This step is followed by the </a:t>
            </a:r>
            <a:r>
              <a:rPr lang="en-GB" b="0" i="0" u="none" strike="noStrike">
                <a:solidFill>
                  <a:srgbClr val="000000"/>
                </a:solidFill>
                <a:effectLst/>
              </a:rPr>
              <a:t>Operation</a:t>
            </a:r>
            <a:r>
              <a:rPr lang="en-GB" b="0" i="0" u="none" strike="noStrike">
                <a:solidFill>
                  <a:srgbClr val="000000"/>
                </a:solidFill>
                <a:effectLst/>
                <a:latin typeface="-webkit-standard"/>
              </a:rPr>
              <a:t> phase. In the </a:t>
            </a:r>
            <a:r>
              <a:rPr lang="en-GB" b="0" i="0" u="none" strike="noStrike">
                <a:solidFill>
                  <a:srgbClr val="000000"/>
                </a:solidFill>
                <a:effectLst/>
              </a:rPr>
              <a:t>Operation</a:t>
            </a:r>
            <a:r>
              <a:rPr lang="en-GB" b="0" i="0" u="none" strike="noStrike">
                <a:solidFill>
                  <a:srgbClr val="000000"/>
                </a:solidFill>
                <a:effectLst/>
                <a:latin typeface="-webkit-standard"/>
              </a:rPr>
              <a:t> phase of our experiment, the radar was actively monitoring for one minute. During this time, our radar's effective range was up to 5 meters, which allowed us to capture detailed movement patterns. Our subject was instructed to move towards the sensor, reaching up to the maximum range, and then move back, mimicking potential real-life movement scenarios. This setup not only tests the radar's capacity to accurately track human motion but also its effectiveness over its entire operational range. By capturing this data, we can closely </a:t>
            </a:r>
            <a:r>
              <a:rPr lang="en-GB" b="0" i="0" u="none" strike="noStrike" err="1">
                <a:solidFill>
                  <a:srgbClr val="000000"/>
                </a:solidFill>
                <a:effectLst/>
                <a:latin typeface="-webkit-standard"/>
              </a:rPr>
              <a:t>analyze</a:t>
            </a:r>
            <a:r>
              <a:rPr lang="en-GB" b="0" i="0" u="none" strike="noStrike">
                <a:solidFill>
                  <a:srgbClr val="000000"/>
                </a:solidFill>
                <a:effectLst/>
                <a:latin typeface="-webkit-standard"/>
              </a:rPr>
              <a:t> how movements are detected and processed, giving us valuable insights into the system's performance and potential applications in environments where precise movement tracking is crucial. </a:t>
            </a:r>
          </a:p>
          <a:p>
            <a:r>
              <a:rPr lang="en-GB" b="0" i="0" u="none" strike="noStrike">
                <a:solidFill>
                  <a:srgbClr val="000000"/>
                </a:solidFill>
                <a:effectLst/>
                <a:latin typeface="-webkit-standard"/>
              </a:rPr>
              <a:t>Finally, the </a:t>
            </a:r>
            <a:r>
              <a:rPr lang="en-GB" b="0" i="0" u="none" strike="noStrike">
                <a:solidFill>
                  <a:srgbClr val="000000"/>
                </a:solidFill>
                <a:effectLst/>
              </a:rPr>
              <a:t>Data Analysis</a:t>
            </a:r>
            <a:r>
              <a:rPr lang="en-GB" b="0" i="0" u="none" strike="noStrike">
                <a:solidFill>
                  <a:srgbClr val="000000"/>
                </a:solidFill>
                <a:effectLst/>
                <a:latin typeface="-webkit-standard"/>
              </a:rPr>
              <a:t> phase, where the collected data is processed and interpreted, transforming raw data into actionable insights. This workflow is streamlined to ensure efficiency and accuracy in data handling and analysis.</a:t>
            </a:r>
            <a:endParaRPr lang="en-LT" b="0"/>
          </a:p>
        </p:txBody>
      </p:sp>
      <p:sp>
        <p:nvSpPr>
          <p:cNvPr id="4" name="Slide Number Placeholder 3">
            <a:extLst>
              <a:ext uri="{FF2B5EF4-FFF2-40B4-BE49-F238E27FC236}">
                <a16:creationId xmlns:a16="http://schemas.microsoft.com/office/drawing/2014/main" id="{1C91CA1F-329B-67DC-36E3-F6995298090B}"/>
              </a:ext>
            </a:extLst>
          </p:cNvPr>
          <p:cNvSpPr>
            <a:spLocks noGrp="1"/>
          </p:cNvSpPr>
          <p:nvPr>
            <p:ph type="sldNum" sz="quarter" idx="5"/>
          </p:nvPr>
        </p:nvSpPr>
        <p:spPr/>
        <p:txBody>
          <a:bodyPr/>
          <a:lstStyle/>
          <a:p>
            <a:fld id="{8FE9DD1E-58D0-8D43-989E-D50796700014}" type="slidenum">
              <a:rPr lang="en-LT" smtClean="0"/>
              <a:t>6</a:t>
            </a:fld>
            <a:endParaRPr lang="en-LT"/>
          </a:p>
        </p:txBody>
      </p:sp>
    </p:spTree>
    <p:extLst>
      <p:ext uri="{BB962C8B-B14F-4D97-AF65-F5344CB8AC3E}">
        <p14:creationId xmlns:p14="http://schemas.microsoft.com/office/powerpoint/2010/main" val="4080736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pPr algn="l"/>
            <a:r>
              <a:rPr lang="en-GB" b="1" i="0" u="none" strike="noStrike">
                <a:solidFill>
                  <a:srgbClr val="000000"/>
                </a:solidFill>
                <a:effectLst/>
              </a:rPr>
              <a:t>Processing Techniques and Analysis</a:t>
            </a:r>
            <a:r>
              <a:rPr lang="en-GB" b="0" i="0" u="none" strike="noStrike">
                <a:solidFill>
                  <a:srgbClr val="000000"/>
                </a:solidFill>
                <a:effectLst/>
              </a:rPr>
              <a:t>: The data processing techniques we employ are vital for enhancing the system's efficacy. We begin with the extraction of stationary reflections—this is where we distinguish between background static and relevant motions. Once identified, these reflections are subtracted from the overall dataset, thus enhancing the clarity and relevance of the motion data. Signal analysis is then performed, where envelope extraction techniques and motion feature enhancement algorithms are applied to further refine the data. These steps are crucial for accurately identifying and tracking the trajectory of moving objects.</a:t>
            </a:r>
          </a:p>
          <a:p>
            <a:pPr algn="l"/>
            <a:endParaRPr lang="en-GB" b="0" i="0" u="none" strike="noStrike">
              <a:solidFill>
                <a:srgbClr val="000000"/>
              </a:solidFill>
              <a:effectLst/>
            </a:endParaRPr>
          </a:p>
          <a:p>
            <a:pPr algn="l"/>
            <a:r>
              <a:rPr lang="en-GB" b="0" i="0" u="none" strike="noStrike">
                <a:solidFill>
                  <a:srgbClr val="000000"/>
                </a:solidFill>
                <a:effectLst/>
              </a:rPr>
              <a:t>Through these layers of technology—from hardware selection and system specifications to detailed data processing—we leverage the full power of UWB sensing. This approach not only ensures that we capture the most accurate and relevant data but also enables the application of UWB technology across various sectors, including logistics, automation, security, and healthcare. By understanding both the underlying technology and its practical implementation, we are better equipped to innovate and improve upon these systems, pushing the boundaries of what UWB can achieve in real-world scenarios.</a:t>
            </a:r>
          </a:p>
          <a:p>
            <a:endParaRPr lang="en-LT"/>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7</a:t>
            </a:fld>
            <a:endParaRPr lang="en-LT"/>
          </a:p>
        </p:txBody>
      </p:sp>
    </p:spTree>
    <p:extLst>
      <p:ext uri="{BB962C8B-B14F-4D97-AF65-F5344CB8AC3E}">
        <p14:creationId xmlns:p14="http://schemas.microsoft.com/office/powerpoint/2010/main" val="1948045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pPr algn="l"/>
            <a:endParaRPr lang="en-GB"/>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8</a:t>
            </a:fld>
            <a:endParaRPr lang="en-LT"/>
          </a:p>
        </p:txBody>
      </p:sp>
    </p:spTree>
    <p:extLst>
      <p:ext uri="{BB962C8B-B14F-4D97-AF65-F5344CB8AC3E}">
        <p14:creationId xmlns:p14="http://schemas.microsoft.com/office/powerpoint/2010/main" val="3449103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81E7D-E3BE-254C-2B1C-E99186A510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847C0-DDBB-94AA-904C-B0B74A2A32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2AF97-CD6C-D2E8-9F9F-30156613B94F}"/>
              </a:ext>
            </a:extLst>
          </p:cNvPr>
          <p:cNvSpPr>
            <a:spLocks noGrp="1"/>
          </p:cNvSpPr>
          <p:nvPr>
            <p:ph type="body" idx="1"/>
          </p:nvPr>
        </p:nvSpPr>
        <p:spPr/>
        <p:txBody>
          <a:bodyPr/>
          <a:lstStyle/>
          <a:p>
            <a:pPr algn="l"/>
            <a:endParaRPr lang="en-GB"/>
          </a:p>
        </p:txBody>
      </p:sp>
      <p:sp>
        <p:nvSpPr>
          <p:cNvPr id="4" name="Slide Number Placeholder 3">
            <a:extLst>
              <a:ext uri="{FF2B5EF4-FFF2-40B4-BE49-F238E27FC236}">
                <a16:creationId xmlns:a16="http://schemas.microsoft.com/office/drawing/2014/main" id="{80299CD9-79D5-90EC-7C76-ABC88F428B9D}"/>
              </a:ext>
            </a:extLst>
          </p:cNvPr>
          <p:cNvSpPr>
            <a:spLocks noGrp="1"/>
          </p:cNvSpPr>
          <p:nvPr>
            <p:ph type="sldNum" sz="quarter" idx="5"/>
          </p:nvPr>
        </p:nvSpPr>
        <p:spPr/>
        <p:txBody>
          <a:bodyPr/>
          <a:lstStyle/>
          <a:p>
            <a:fld id="{8FE9DD1E-58D0-8D43-989E-D50796700014}" type="slidenum">
              <a:rPr lang="en-LT" smtClean="0"/>
              <a:t>9</a:t>
            </a:fld>
            <a:endParaRPr lang="en-LT"/>
          </a:p>
        </p:txBody>
      </p:sp>
    </p:spTree>
    <p:extLst>
      <p:ext uri="{BB962C8B-B14F-4D97-AF65-F5344CB8AC3E}">
        <p14:creationId xmlns:p14="http://schemas.microsoft.com/office/powerpoint/2010/main" val="2863134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0058-4002-2896-4B57-7544EB30467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2692C0C4-4466-61D4-493F-92F0CF82B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7ADB8668-0377-EC54-46C7-8F682916E54E}"/>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B9B734EB-2A49-417C-0B65-BEB2C0BC839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CD26CE41-97AA-CA25-590E-0C0EF5ED3092}"/>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1971510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61B8-6D0B-7730-16F8-00A0DD73FCCF}"/>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5C58B9BF-7FDB-CBB3-06E3-5A4B1380DC5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08B8237A-F121-27A1-BBA3-153D39A409EC}"/>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E20989FD-46F8-45A2-42F1-899FF28F5AA5}"/>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68BA50A-017B-F6B5-A936-2D4B3E170173}"/>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7354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7E473-660E-9412-5762-E5DCD6B32EE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49CC486E-4EF1-3EFE-206D-1AB903B630F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DB889037-9196-5F12-6126-C481A43B1700}"/>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11DB95C0-4AF5-49BD-82A3-AC2550892C38}"/>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007B4E24-4D1A-8F8D-7007-1F361DC38DC2}"/>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895608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1143A-6C40-5DFA-E6EE-326E25A903C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C9733CFA-A17E-3FE7-860C-5D4DF66A5B1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82491149-0EA0-6236-C61B-581731300B49}"/>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A3C0D7B1-9E77-6CAA-57F0-146F9ED9F6CE}"/>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4258A58F-09DC-16CE-4F50-CC6B74DCCC11}"/>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857164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9C47E-D1AB-91CA-4BC0-B011BC5D633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A94399FC-EE29-0004-425F-072E527F268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0208858-1EDB-70FC-24B2-EFC5B7120BD5}"/>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827917FF-E008-DBE5-6E57-89693BAD7A3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5F5A41EA-238B-4B7A-FAFC-0B4C2DCE6214}"/>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141914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4C715-8665-E4E4-BD62-381436B2F0C1}"/>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C793A819-18C5-9ED5-57DD-EBB1B05758D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D04DCA03-BF1D-CDF2-A3BE-277B6828BB9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68F5F683-B4D3-8A9B-3D44-9A0D8E62D1DF}"/>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6" name="Footer Placeholder 5">
            <a:extLst>
              <a:ext uri="{FF2B5EF4-FFF2-40B4-BE49-F238E27FC236}">
                <a16:creationId xmlns:a16="http://schemas.microsoft.com/office/drawing/2014/main" id="{B5EEC075-DBAC-A1D9-A3F9-550050D92152}"/>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D0F46E04-2301-955F-9425-1704AA769A15}"/>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2146859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4C2F-715A-6F44-4DB3-BC133DFA56E8}"/>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EA2906EF-8228-C4C4-A533-C3CED13AE0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4E4893A-2712-F0C8-A660-A5A59529332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31F8D946-2449-696D-7FF4-AE03A37073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4F9294E-5C26-725E-ABE1-2C5FD36E8D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CCB24758-9ED3-D6D9-1211-1AE6E8D00777}"/>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8" name="Footer Placeholder 7">
            <a:extLst>
              <a:ext uri="{FF2B5EF4-FFF2-40B4-BE49-F238E27FC236}">
                <a16:creationId xmlns:a16="http://schemas.microsoft.com/office/drawing/2014/main" id="{A7C49EC5-6A08-BDB4-4C72-BB9CDDB7EAF0}"/>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B66416C8-49E9-ACD8-7A24-4673C1089280}"/>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3838789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A444-B41C-B3F8-86AC-791B4A6E6F69}"/>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684549B6-ADFB-96E1-F7B6-3E267298B932}"/>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4" name="Footer Placeholder 3">
            <a:extLst>
              <a:ext uri="{FF2B5EF4-FFF2-40B4-BE49-F238E27FC236}">
                <a16:creationId xmlns:a16="http://schemas.microsoft.com/office/drawing/2014/main" id="{9E25D920-F163-FEA3-95C6-C932958FC365}"/>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FDD89F98-B01D-389B-F035-F3CA59A27D26}"/>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2590482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D74916-B5BA-F54B-36E2-8D00E7B6096D}"/>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3" name="Footer Placeholder 2">
            <a:extLst>
              <a:ext uri="{FF2B5EF4-FFF2-40B4-BE49-F238E27FC236}">
                <a16:creationId xmlns:a16="http://schemas.microsoft.com/office/drawing/2014/main" id="{81A5990F-46F8-B94A-9727-9C8F07C3B296}"/>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3EC94791-7E8B-2FF6-B439-012C46DF1E77}"/>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3823356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A84E8-EC3A-3FC7-4357-9FE71B2BC7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16C096B7-CE23-0CA1-34C2-44B4B5EEB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0C86FBBC-4798-D5EE-FC70-0DFA91AF3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3AFEF-DFF6-AF8F-CD4A-35BB48A5FA16}"/>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6" name="Footer Placeholder 5">
            <a:extLst>
              <a:ext uri="{FF2B5EF4-FFF2-40B4-BE49-F238E27FC236}">
                <a16:creationId xmlns:a16="http://schemas.microsoft.com/office/drawing/2014/main" id="{67B11203-6B0C-57C8-19BD-DA6A7C77C695}"/>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944ECB1-B549-9CFB-43F6-E18AFE989285}"/>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1327937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D09C-4273-3878-9E4A-6BB37CE2FAE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329087E8-5B83-7845-A15D-08A591ADF2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9DBE5E2C-553A-DFC3-B068-8B3109DDC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065734F-5904-2CF1-8C12-E3AA5C31369F}"/>
              </a:ext>
            </a:extLst>
          </p:cNvPr>
          <p:cNvSpPr>
            <a:spLocks noGrp="1"/>
          </p:cNvSpPr>
          <p:nvPr>
            <p:ph type="dt" sz="half" idx="10"/>
          </p:nvPr>
        </p:nvSpPr>
        <p:spPr/>
        <p:txBody>
          <a:bodyPr/>
          <a:lstStyle/>
          <a:p>
            <a:fld id="{146274F8-2B50-364C-B349-595634F2B9A7}" type="datetimeFigureOut">
              <a:rPr lang="en-LT" smtClean="0"/>
              <a:t>14/12/2024</a:t>
            </a:fld>
            <a:endParaRPr lang="en-LT"/>
          </a:p>
        </p:txBody>
      </p:sp>
      <p:sp>
        <p:nvSpPr>
          <p:cNvPr id="6" name="Footer Placeholder 5">
            <a:extLst>
              <a:ext uri="{FF2B5EF4-FFF2-40B4-BE49-F238E27FC236}">
                <a16:creationId xmlns:a16="http://schemas.microsoft.com/office/drawing/2014/main" id="{622A4E1F-05F2-FDA2-F946-156B27613FDF}"/>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7C90EBF6-5D33-7EED-E1FD-98655EE71D29}"/>
              </a:ext>
            </a:extLst>
          </p:cNvPr>
          <p:cNvSpPr>
            <a:spLocks noGrp="1"/>
          </p:cNvSpPr>
          <p:nvPr>
            <p:ph type="sldNum" sz="quarter" idx="12"/>
          </p:nvPr>
        </p:nvSpPr>
        <p:spPr/>
        <p:txBody>
          <a:bodyPr/>
          <a:lstStyle/>
          <a:p>
            <a:fld id="{ABFD483E-A542-0741-BC67-CD86FC7F849C}" type="slidenum">
              <a:rPr lang="en-LT" smtClean="0"/>
              <a:t>‹#›</a:t>
            </a:fld>
            <a:endParaRPr lang="en-LT"/>
          </a:p>
        </p:txBody>
      </p:sp>
    </p:spTree>
    <p:extLst>
      <p:ext uri="{BB962C8B-B14F-4D97-AF65-F5344CB8AC3E}">
        <p14:creationId xmlns:p14="http://schemas.microsoft.com/office/powerpoint/2010/main" val="9613903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851AAB-4BB8-9DBB-C533-DF4890D278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5127CC61-1696-901B-7A70-73BD98B0B8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47CEB61F-55C4-7E6C-A6D5-1918BE193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46274F8-2B50-364C-B349-595634F2B9A7}" type="datetimeFigureOut">
              <a:rPr lang="en-LT" smtClean="0"/>
              <a:t>14/12/2024</a:t>
            </a:fld>
            <a:endParaRPr lang="en-LT"/>
          </a:p>
        </p:txBody>
      </p:sp>
      <p:sp>
        <p:nvSpPr>
          <p:cNvPr id="5" name="Footer Placeholder 4">
            <a:extLst>
              <a:ext uri="{FF2B5EF4-FFF2-40B4-BE49-F238E27FC236}">
                <a16:creationId xmlns:a16="http://schemas.microsoft.com/office/drawing/2014/main" id="{9B2B1701-9825-3257-84B1-005FC6DDD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LT"/>
          </a:p>
        </p:txBody>
      </p:sp>
      <p:sp>
        <p:nvSpPr>
          <p:cNvPr id="6" name="Slide Number Placeholder 5">
            <a:extLst>
              <a:ext uri="{FF2B5EF4-FFF2-40B4-BE49-F238E27FC236}">
                <a16:creationId xmlns:a16="http://schemas.microsoft.com/office/drawing/2014/main" id="{6DE8B9FB-1EEC-9B33-DF34-93FE9A094F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FD483E-A542-0741-BC67-CD86FC7F849C}" type="slidenum">
              <a:rPr lang="en-LT" smtClean="0"/>
              <a:t>‹#›</a:t>
            </a:fld>
            <a:endParaRPr lang="en-LT"/>
          </a:p>
        </p:txBody>
      </p:sp>
    </p:spTree>
    <p:extLst>
      <p:ext uri="{BB962C8B-B14F-4D97-AF65-F5344CB8AC3E}">
        <p14:creationId xmlns:p14="http://schemas.microsoft.com/office/powerpoint/2010/main" val="3759890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7.png"/><Relationship Id="rId4" Type="http://schemas.microsoft.com/office/2007/relationships/hdphoto" Target="../media/hdphoto4.wdp"/><Relationship Id="rId9" Type="http://schemas.microsoft.com/office/2017/06/relationships/model3d" Target="../media/model3d3.glb"/></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microsoft.com/office/2017/06/relationships/model3d" Target="../media/model3d2.glb"/><Relationship Id="rId12"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7.png"/><Relationship Id="rId4" Type="http://schemas.microsoft.com/office/2007/relationships/hdphoto" Target="../media/hdphoto5.wdp"/><Relationship Id="rId9" Type="http://schemas.microsoft.com/office/2017/06/relationships/model3d" Target="../media/model3d3.glb"/></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7.png"/><Relationship Id="rId4" Type="http://schemas.microsoft.com/office/2007/relationships/hdphoto" Target="../media/hdphoto6.wdp"/><Relationship Id="rId9" Type="http://schemas.microsoft.com/office/2017/06/relationships/model3d" Target="../media/model3d3.glb"/></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3.glb"/><Relationship Id="rId5" Type="http://schemas.microsoft.com/office/2017/06/relationships/model3d" Target="../media/model3d1.glb"/><Relationship Id="rId10" Type="http://schemas.openxmlformats.org/officeDocument/2006/relationships/image" Target="../media/image8.png"/><Relationship Id="rId4" Type="http://schemas.microsoft.com/office/2007/relationships/hdphoto" Target="../media/hdphoto7.wdp"/><Relationship Id="rId9" Type="http://schemas.microsoft.com/office/2017/06/relationships/model3d" Target="../media/model3d4.glb"/></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7.png"/><Relationship Id="rId4" Type="http://schemas.microsoft.com/office/2007/relationships/hdphoto" Target="../media/hdphoto2.wdp"/><Relationship Id="rId9" Type="http://schemas.microsoft.com/office/2017/06/relationships/model3d" Target="../media/model3d3.glb"/></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10.wdp"/></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pn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4.glb"/><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10" Type="http://schemas.openxmlformats.org/officeDocument/2006/relationships/image" Target="../media/image20.png"/><Relationship Id="rId4" Type="http://schemas.openxmlformats.org/officeDocument/2006/relationships/image" Target="../media/image18.png"/><Relationship Id="rId9" Type="http://schemas.microsoft.com/office/2017/06/relationships/model3d" Target="../media/model3d3.glb"/></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4.glb"/><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10" Type="http://schemas.openxmlformats.org/officeDocument/2006/relationships/image" Target="../media/image20.png"/><Relationship Id="rId4" Type="http://schemas.openxmlformats.org/officeDocument/2006/relationships/image" Target="../media/image18.png"/><Relationship Id="rId9" Type="http://schemas.microsoft.com/office/2017/06/relationships/model3d" Target="../media/model3d3.glb"/></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4.glb"/><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10" Type="http://schemas.openxmlformats.org/officeDocument/2006/relationships/image" Target="../media/image20.png"/><Relationship Id="rId4" Type="http://schemas.openxmlformats.org/officeDocument/2006/relationships/image" Target="../media/image18.png"/><Relationship Id="rId9" Type="http://schemas.microsoft.com/office/2017/06/relationships/model3d" Target="../media/model3d3.glb"/></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4.glb"/><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10" Type="http://schemas.openxmlformats.org/officeDocument/2006/relationships/image" Target="../media/image20.png"/><Relationship Id="rId4" Type="http://schemas.openxmlformats.org/officeDocument/2006/relationships/image" Target="../media/image18.png"/><Relationship Id="rId9" Type="http://schemas.microsoft.com/office/2017/06/relationships/model3d" Target="../media/model3d3.glb"/></Relationships>
</file>

<file path=ppt/slides/_rels/slide2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1.glb"/><Relationship Id="rId7" Type="http://schemas.microsoft.com/office/2017/06/relationships/model3d" Target="../media/model3d4.glb"/><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17/06/relationships/model3d" Target="../media/model3d2.glb"/><Relationship Id="rId10" Type="http://schemas.openxmlformats.org/officeDocument/2006/relationships/image" Target="../media/image20.png"/><Relationship Id="rId4" Type="http://schemas.openxmlformats.org/officeDocument/2006/relationships/image" Target="../media/image18.png"/><Relationship Id="rId9" Type="http://schemas.microsoft.com/office/2017/06/relationships/model3d" Target="../media/model3d3.glb"/></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0.wdp"/></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4.glb"/><Relationship Id="rId5" Type="http://schemas.microsoft.com/office/2017/06/relationships/model3d" Target="../media/model3d1.glb"/><Relationship Id="rId10" Type="http://schemas.openxmlformats.org/officeDocument/2006/relationships/image" Target="../media/image7.png"/><Relationship Id="rId4" Type="http://schemas.microsoft.com/office/2007/relationships/hdphoto" Target="../media/hdphoto4.wdp"/><Relationship Id="rId9" Type="http://schemas.microsoft.com/office/2017/06/relationships/model3d" Target="../media/model3d3.glb"/></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9.png"/><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3.glb"/><Relationship Id="rId5" Type="http://schemas.microsoft.com/office/2017/06/relationships/model3d" Target="../media/model3d1.glb"/><Relationship Id="rId10" Type="http://schemas.openxmlformats.org/officeDocument/2006/relationships/image" Target="../media/image8.png"/><Relationship Id="rId4" Type="http://schemas.microsoft.com/office/2007/relationships/hdphoto" Target="../media/hdphoto5.wdp"/><Relationship Id="rId9" Type="http://schemas.microsoft.com/office/2017/06/relationships/model3d" Target="../media/model3d4.glb"/></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3.glb"/><Relationship Id="rId5" Type="http://schemas.microsoft.com/office/2017/06/relationships/model3d" Target="../media/model3d1.glb"/><Relationship Id="rId10" Type="http://schemas.openxmlformats.org/officeDocument/2006/relationships/image" Target="../media/image8.png"/><Relationship Id="rId4" Type="http://schemas.microsoft.com/office/2007/relationships/hdphoto" Target="../media/hdphoto6.wdp"/><Relationship Id="rId9" Type="http://schemas.microsoft.com/office/2017/06/relationships/model3d" Target="../media/model3d4.glb"/></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3.glb"/><Relationship Id="rId5" Type="http://schemas.microsoft.com/office/2017/06/relationships/model3d" Target="../media/model3d1.glb"/><Relationship Id="rId10" Type="http://schemas.openxmlformats.org/officeDocument/2006/relationships/image" Target="../media/image8.png"/><Relationship Id="rId4" Type="http://schemas.microsoft.com/office/2007/relationships/hdphoto" Target="../media/hdphoto7.wdp"/><Relationship Id="rId9" Type="http://schemas.microsoft.com/office/2017/06/relationships/model3d" Target="../media/model3d4.glb"/></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microsoft.com/office/2017/06/relationships/model3d" Target="../media/model3d2.glb"/><Relationship Id="rId12"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17/06/relationships/model3d" Target="../media/model3d3.glb"/><Relationship Id="rId5" Type="http://schemas.microsoft.com/office/2017/06/relationships/model3d" Target="../media/model3d1.glb"/><Relationship Id="rId10" Type="http://schemas.openxmlformats.org/officeDocument/2006/relationships/image" Target="../media/image8.png"/><Relationship Id="rId4" Type="http://schemas.microsoft.com/office/2007/relationships/hdphoto" Target="../media/hdphoto2.wdp"/><Relationship Id="rId9" Type="http://schemas.microsoft.com/office/2017/06/relationships/model3d" Target="../media/model3d4.glb"/></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88D8A-F6FF-A17E-3ABF-7C56E2CC9626}"/>
              </a:ext>
            </a:extLst>
          </p:cNvPr>
          <p:cNvSpPr>
            <a:spLocks noGrp="1"/>
          </p:cNvSpPr>
          <p:nvPr>
            <p:ph type="ctrTitle"/>
          </p:nvPr>
        </p:nvSpPr>
        <p:spPr>
          <a:xfrm>
            <a:off x="-1394154" y="-806912"/>
            <a:ext cx="9144000" cy="2387600"/>
          </a:xfrm>
        </p:spPr>
        <p:txBody>
          <a:bodyPr>
            <a:normAutofit/>
          </a:bodyPr>
          <a:lstStyle/>
          <a:p>
            <a:pPr rtl="0">
              <a:spcBef>
                <a:spcPts val="0"/>
              </a:spcBef>
              <a:spcAft>
                <a:spcPts val="0"/>
              </a:spcAft>
            </a:pPr>
            <a:r>
              <a:rPr lang="en-GB" sz="5400">
                <a:solidFill>
                  <a:srgbClr val="40D6BD"/>
                </a:solidFill>
                <a:latin typeface="Aharoni" pitchFamily="2" charset="-79"/>
                <a:cs typeface="Aharoni" pitchFamily="2" charset="-79"/>
              </a:rPr>
              <a:t>UWB</a:t>
            </a:r>
            <a:r>
              <a:rPr lang="en-GB" sz="5400">
                <a:solidFill>
                  <a:schemeClr val="bg1"/>
                </a:solidFill>
                <a:latin typeface="Aharoni" pitchFamily="2" charset="-79"/>
                <a:cs typeface="Aharoni" pitchFamily="2" charset="-79"/>
              </a:rPr>
              <a:t> Sensing</a:t>
            </a:r>
            <a:endParaRPr lang="en-LT" sz="19900">
              <a:solidFill>
                <a:schemeClr val="bg1"/>
              </a:solidFill>
              <a:latin typeface="Aharoni" pitchFamily="2" charset="-79"/>
              <a:cs typeface="Aharoni" pitchFamily="2" charset="-79"/>
            </a:endParaRPr>
          </a:p>
        </p:txBody>
      </p:sp>
      <p:sp>
        <p:nvSpPr>
          <p:cNvPr id="3" name="Subtitle 2">
            <a:extLst>
              <a:ext uri="{FF2B5EF4-FFF2-40B4-BE49-F238E27FC236}">
                <a16:creationId xmlns:a16="http://schemas.microsoft.com/office/drawing/2014/main" id="{36EAD3CB-BCAA-31F0-BC9C-2E9AF1B90BEB}"/>
              </a:ext>
            </a:extLst>
          </p:cNvPr>
          <p:cNvSpPr>
            <a:spLocks noGrp="1"/>
          </p:cNvSpPr>
          <p:nvPr>
            <p:ph type="subTitle" idx="1"/>
          </p:nvPr>
        </p:nvSpPr>
        <p:spPr>
          <a:xfrm>
            <a:off x="974270" y="5093194"/>
            <a:ext cx="5293180" cy="999114"/>
          </a:xfrm>
        </p:spPr>
        <p:txBody>
          <a:bodyPr>
            <a:normAutofit/>
          </a:bodyPr>
          <a:lstStyle/>
          <a:p>
            <a:pPr algn="l"/>
            <a:r>
              <a:rPr lang="en-LT">
                <a:solidFill>
                  <a:srgbClr val="40D6BD"/>
                </a:solidFill>
                <a:latin typeface="Futura Bk BT Book" panose="020B0502020204020303" pitchFamily="34" charset="0"/>
              </a:rPr>
              <a:t>Presented by: </a:t>
            </a:r>
            <a:r>
              <a:rPr lang="en-LT">
                <a:solidFill>
                  <a:schemeClr val="bg1"/>
                </a:solidFill>
                <a:latin typeface="Futura Bk BT Book" panose="020B0502020204020303" pitchFamily="34" charset="0"/>
              </a:rPr>
              <a:t>Justas Zubavičius, Naglis Šuliokas, and Patrikas Merkelis</a:t>
            </a:r>
          </a:p>
        </p:txBody>
      </p:sp>
      <p:pic>
        <p:nvPicPr>
          <p:cNvPr id="7" name="Picture 6" descr="A green circuit board with many different components&#10;&#10;Description automatically generated">
            <a:extLst>
              <a:ext uri="{FF2B5EF4-FFF2-40B4-BE49-F238E27FC236}">
                <a16:creationId xmlns:a16="http://schemas.microsoft.com/office/drawing/2014/main" id="{B55A73D0-3BE8-DD51-CF15-8062BBA9357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9111" r="92000">
                        <a14:foregroundMark x1="90111" y1="26778" x2="90111" y2="26778"/>
                        <a14:foregroundMark x1="90333" y1="50778" x2="90333" y2="50778"/>
                        <a14:foregroundMark x1="90333" y1="49778" x2="90333" y2="49778"/>
                        <a14:foregroundMark x1="90333" y1="53222" x2="90333" y2="53222"/>
                        <a14:foregroundMark x1="91111" y1="55222" x2="91111" y2="55222"/>
                        <a14:foregroundMark x1="91222" y1="61222" x2="91556" y2="72111"/>
                        <a14:foregroundMark x1="91556" y1="44556" x2="92111" y2="55333"/>
                        <a14:foregroundMark x1="9111" y1="44222" x2="9778" y2="50444"/>
                        <a14:foregroundMark x1="46889" y1="75667" x2="46889" y2="75667"/>
                        <a14:foregroundMark x1="43889" y1="75444" x2="43889" y2="75444"/>
                        <a14:foregroundMark x1="49667" y1="75556" x2="49667" y2="75556"/>
                        <a14:foregroundMark x1="37111" y1="72556" x2="37111" y2="72556"/>
                        <a14:foregroundMark x1="37111" y1="73000" x2="37111" y2="73000"/>
                        <a14:foregroundMark x1="36889" y1="71667" x2="31667" y2="74111"/>
                        <a14:foregroundMark x1="23556" y1="74222" x2="23556" y2="74222"/>
                        <a14:foregroundMark x1="24333" y1="74222" x2="24333" y2="74222"/>
                        <a14:foregroundMark x1="24111" y1="74889" x2="24111" y2="74889"/>
                        <a14:foregroundMark x1="24111" y1="75333" x2="24111" y2="75333"/>
                        <a14:foregroundMark x1="24556" y1="74778" x2="24556" y2="74778"/>
                        <a14:foregroundMark x1="17333" y1="74556" x2="17333" y2="74556"/>
                        <a14:foregroundMark x1="17333" y1="75000" x2="17333" y2="75000"/>
                        <a14:backgroundMark x1="13667" y1="25556" x2="13667" y2="25556"/>
                        <a14:backgroundMark x1="13889" y1="25778" x2="13667" y2="25111"/>
                        <a14:backgroundMark x1="67444" y1="25222" x2="66889" y2="25000"/>
                        <a14:backgroundMark x1="67556" y1="70889" x2="67111" y2="71222"/>
                        <a14:backgroundMark x1="13556" y1="70556" x2="13889" y2="70000"/>
                        <a14:backgroundMark x1="13556" y1="71000" x2="13556" y2="71000"/>
                        <a14:backgroundMark x1="14667" y1="71444" x2="14667" y2="71444"/>
                        <a14:backgroundMark x1="14667" y1="71556" x2="14667" y2="71556"/>
                        <a14:backgroundMark x1="14667" y1="71444" x2="14667" y2="71444"/>
                        <a14:backgroundMark x1="13778" y1="26222" x2="13778" y2="26222"/>
                        <a14:backgroundMark x1="13778" y1="26333" x2="13778" y2="26333"/>
                        <a14:backgroundMark x1="14000" y1="26000" x2="14000" y2="26000"/>
                        <a14:backgroundMark x1="14222" y1="26000" x2="14222" y2="26000"/>
                        <a14:backgroundMark x1="14222" y1="26000" x2="14222" y2="26000"/>
                        <a14:backgroundMark x1="14333" y1="26000" x2="14111" y2="25222"/>
                        <a14:backgroundMark x1="14667" y1="26000" x2="14667" y2="26000"/>
                        <a14:backgroundMark x1="14556" y1="26000" x2="14556" y2="26000"/>
                        <a14:backgroundMark x1="14556" y1="26000" x2="14556" y2="26000"/>
                        <a14:backgroundMark x1="14556" y1="26000" x2="14556" y2="26000"/>
                        <a14:backgroundMark x1="67000" y1="26222" x2="67000" y2="26222"/>
                        <a14:backgroundMark x1="67000" y1="26222" x2="67000" y2="26222"/>
                        <a14:backgroundMark x1="67000" y1="26222" x2="67000" y2="26222"/>
                      </a14:backgroundRemoval>
                    </a14:imgEffect>
                  </a14:imgLayer>
                </a14:imgProps>
              </a:ext>
            </a:extLst>
          </a:blip>
          <a:stretch>
            <a:fillRect/>
          </a:stretch>
        </p:blipFill>
        <p:spPr>
          <a:xfrm rot="16200000">
            <a:off x="6711042" y="422049"/>
            <a:ext cx="6041571" cy="6041571"/>
          </a:xfrm>
          <a:prstGeom prst="rect">
            <a:avLst/>
          </a:prstGeom>
        </p:spPr>
      </p:pic>
      <p:sp>
        <p:nvSpPr>
          <p:cNvPr id="8" name="TextBox 7">
            <a:extLst>
              <a:ext uri="{FF2B5EF4-FFF2-40B4-BE49-F238E27FC236}">
                <a16:creationId xmlns:a16="http://schemas.microsoft.com/office/drawing/2014/main" id="{8FE7782C-6A41-A2EF-71B9-65873CA04D51}"/>
              </a:ext>
            </a:extLst>
          </p:cNvPr>
          <p:cNvSpPr txBox="1"/>
          <p:nvPr/>
        </p:nvSpPr>
        <p:spPr>
          <a:xfrm>
            <a:off x="968830" y="1615849"/>
            <a:ext cx="4777270" cy="954107"/>
          </a:xfrm>
          <a:prstGeom prst="rect">
            <a:avLst/>
          </a:prstGeom>
          <a:noFill/>
        </p:spPr>
        <p:txBody>
          <a:bodyPr wrap="none" rtlCol="0">
            <a:spAutoFit/>
          </a:bodyPr>
          <a:lstStyle/>
          <a:p>
            <a:r>
              <a:rPr lang="en-GB" sz="2800" b="1" i="0" u="none" strike="noStrike">
                <a:solidFill>
                  <a:schemeClr val="bg1"/>
                </a:solidFill>
                <a:effectLst/>
                <a:latin typeface="FUTURA BK BT BOOK" panose="020B0502020204020303" pitchFamily="34" charset="0"/>
                <a:cs typeface="Aharoni" pitchFamily="2" charset="-79"/>
              </a:rPr>
              <a:t>Exploring the Mechanism &amp;</a:t>
            </a:r>
          </a:p>
          <a:p>
            <a:r>
              <a:rPr lang="en-GB" sz="2800" b="1" i="0" u="none" strike="noStrike">
                <a:solidFill>
                  <a:schemeClr val="bg1"/>
                </a:solidFill>
                <a:effectLst/>
                <a:latin typeface="FUTURA BK BT BOOK" panose="020B0502020204020303" pitchFamily="34" charset="0"/>
                <a:cs typeface="Aharoni" pitchFamily="2" charset="-79"/>
              </a:rPr>
              <a:t>Experiment-Driven Insights</a:t>
            </a:r>
            <a:endParaRPr lang="en-LT" sz="2800" b="1">
              <a:solidFill>
                <a:schemeClr val="bg1"/>
              </a:solidFill>
              <a:latin typeface="FUTURA BK BT BOOK" panose="020B0502020204020303" pitchFamily="34" charset="0"/>
              <a:cs typeface="Aharoni" pitchFamily="2" charset="-79"/>
            </a:endParaRPr>
          </a:p>
        </p:txBody>
      </p:sp>
    </p:spTree>
    <p:extLst>
      <p:ext uri="{BB962C8B-B14F-4D97-AF65-F5344CB8AC3E}">
        <p14:creationId xmlns:p14="http://schemas.microsoft.com/office/powerpoint/2010/main" val="311423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2" presetClass="entr" presetSubtype="4" fill="hold" nodeType="withEffect">
                                  <p:stCondLst>
                                    <p:cond delay="100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sp>
        <p:nvSpPr>
          <p:cNvPr id="9" name="사각형: 둥근 모서리 19">
            <a:extLst>
              <a:ext uri="{FF2B5EF4-FFF2-40B4-BE49-F238E27FC236}">
                <a16:creationId xmlns:a16="http://schemas.microsoft.com/office/drawing/2014/main" id="{77510427-67C1-6D93-D5C4-69324C1F45AB}"/>
              </a:ext>
            </a:extLst>
          </p:cNvPr>
          <p:cNvSpPr/>
          <p:nvPr/>
        </p:nvSpPr>
        <p:spPr>
          <a:xfrm>
            <a:off x="852233" y="1633062"/>
            <a:ext cx="3601309" cy="2816765"/>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 name="Title 1">
            <a:extLst>
              <a:ext uri="{FF2B5EF4-FFF2-40B4-BE49-F238E27FC236}">
                <a16:creationId xmlns:a16="http://schemas.microsoft.com/office/drawing/2014/main" id="{DB2B4B49-378B-6C6D-521F-874833E1F640}"/>
              </a:ext>
            </a:extLst>
          </p:cNvPr>
          <p:cNvSpPr>
            <a:spLocks noGrp="1"/>
          </p:cNvSpPr>
          <p:nvPr>
            <p:ph type="title"/>
          </p:nvPr>
        </p:nvSpPr>
        <p:spPr>
          <a:xfrm>
            <a:off x="838200" y="365125"/>
            <a:ext cx="11108266" cy="1353785"/>
          </a:xfrm>
        </p:spPr>
        <p:txBody>
          <a:bodyPr>
            <a:normAutofit/>
          </a:bodyPr>
          <a:lstStyle/>
          <a:p>
            <a:r>
              <a:rPr lang="en-LT" sz="4000">
                <a:solidFill>
                  <a:schemeClr val="bg1"/>
                </a:solidFill>
                <a:latin typeface="Aharoni"/>
                <a:cs typeface="Aharoni"/>
              </a:rPr>
              <a:t>Motion Detection: Radargram (of envelopes)</a:t>
            </a:r>
            <a:endParaRPr lang="en-US" sz="4000" b="1">
              <a:solidFill>
                <a:schemeClr val="bg1"/>
              </a:solidFill>
              <a:latin typeface="Aptos Display"/>
              <a:cs typeface="Aharoni"/>
            </a:endParaRPr>
          </a:p>
        </p:txBody>
      </p:sp>
      <p:pic>
        <p:nvPicPr>
          <p:cNvPr id="4" name="Picture 3" descr="A blue graph with a red and blue line&#10;&#10;Description automatically generated with medium confidence">
            <a:extLst>
              <a:ext uri="{FF2B5EF4-FFF2-40B4-BE49-F238E27FC236}">
                <a16:creationId xmlns:a16="http://schemas.microsoft.com/office/drawing/2014/main" id="{E249659A-7FD2-8B38-0E75-4B8A007B59D0}"/>
              </a:ext>
            </a:extLst>
          </p:cNvPr>
          <p:cNvPicPr>
            <a:picLocks noChangeAspect="1"/>
          </p:cNvPicPr>
          <p:nvPr/>
        </p:nvPicPr>
        <p:blipFill>
          <a:blip r:embed="rId5"/>
          <a:stretch>
            <a:fillRect/>
          </a:stretch>
        </p:blipFill>
        <p:spPr>
          <a:xfrm>
            <a:off x="5254449" y="1528536"/>
            <a:ext cx="5842000" cy="4381500"/>
          </a:xfrm>
          <a:prstGeom prst="rect">
            <a:avLst/>
          </a:prstGeom>
        </p:spPr>
      </p:pic>
      <p:sp>
        <p:nvSpPr>
          <p:cNvPr id="8" name="사각형: 둥근 모서리 19">
            <a:extLst>
              <a:ext uri="{FF2B5EF4-FFF2-40B4-BE49-F238E27FC236}">
                <a16:creationId xmlns:a16="http://schemas.microsoft.com/office/drawing/2014/main" id="{D5505E49-EBAB-8B2F-07DA-F4601327CA5A}"/>
              </a:ext>
            </a:extLst>
          </p:cNvPr>
          <p:cNvSpPr/>
          <p:nvPr/>
        </p:nvSpPr>
        <p:spPr>
          <a:xfrm>
            <a:off x="5162376" y="1633062"/>
            <a:ext cx="5638800"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pic>
        <p:nvPicPr>
          <p:cNvPr id="11" name="Picture 10" descr="A black background with white text&#10;&#10;Description automatically generated">
            <a:extLst>
              <a:ext uri="{FF2B5EF4-FFF2-40B4-BE49-F238E27FC236}">
                <a16:creationId xmlns:a16="http://schemas.microsoft.com/office/drawing/2014/main" id="{AD47F178-62DC-35CF-279D-427708746BEF}"/>
              </a:ext>
            </a:extLst>
          </p:cNvPr>
          <p:cNvPicPr>
            <a:picLocks noChangeAspect="1"/>
          </p:cNvPicPr>
          <p:nvPr/>
        </p:nvPicPr>
        <p:blipFill>
          <a:blip r:embed="rId6"/>
          <a:stretch>
            <a:fillRect/>
          </a:stretch>
        </p:blipFill>
        <p:spPr>
          <a:xfrm>
            <a:off x="1038033" y="1840918"/>
            <a:ext cx="3229707" cy="2428845"/>
          </a:xfrm>
          <a:prstGeom prst="rect">
            <a:avLst/>
          </a:prstGeom>
        </p:spPr>
      </p:pic>
    </p:spTree>
    <p:extLst>
      <p:ext uri="{BB962C8B-B14F-4D97-AF65-F5344CB8AC3E}">
        <p14:creationId xmlns:p14="http://schemas.microsoft.com/office/powerpoint/2010/main" val="3605333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BEBA8EAE-BF5A-486C-A8C5-ECC9F3942E4B}">
                <a14:imgProps xmlns:a14="http://schemas.microsoft.com/office/drawing/2010/main">
                  <a14:imgLayer r:embed="rId6">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pic>
        <p:nvPicPr>
          <p:cNvPr id="16" name="Picture 15" descr="A blue graph with a red and blue line&#10;&#10;Description automatically generated with medium confidence">
            <a:extLst>
              <a:ext uri="{FF2B5EF4-FFF2-40B4-BE49-F238E27FC236}">
                <a16:creationId xmlns:a16="http://schemas.microsoft.com/office/drawing/2014/main" id="{BA58EF7F-031D-38A0-BB07-2DF82AB9C144}"/>
              </a:ext>
            </a:extLst>
          </p:cNvPr>
          <p:cNvPicPr>
            <a:picLocks noChangeAspect="1"/>
          </p:cNvPicPr>
          <p:nvPr/>
        </p:nvPicPr>
        <p:blipFill>
          <a:blip r:embed="rId7"/>
          <a:stretch>
            <a:fillRect/>
          </a:stretch>
        </p:blipFill>
        <p:spPr>
          <a:xfrm>
            <a:off x="5184979" y="1598309"/>
            <a:ext cx="5842000" cy="4381500"/>
          </a:xfrm>
          <a:prstGeom prst="rect">
            <a:avLst/>
          </a:prstGeom>
        </p:spPr>
      </p:pic>
      <p:sp>
        <p:nvSpPr>
          <p:cNvPr id="17" name="사각형: 둥근 모서리 19">
            <a:extLst>
              <a:ext uri="{FF2B5EF4-FFF2-40B4-BE49-F238E27FC236}">
                <a16:creationId xmlns:a16="http://schemas.microsoft.com/office/drawing/2014/main" id="{5534CFAA-8C03-BA74-F910-1BBAF1A9F758}"/>
              </a:ext>
            </a:extLst>
          </p:cNvPr>
          <p:cNvSpPr/>
          <p:nvPr/>
        </p:nvSpPr>
        <p:spPr>
          <a:xfrm>
            <a:off x="5092906" y="1702835"/>
            <a:ext cx="5638800"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 name="Title 1">
            <a:extLst>
              <a:ext uri="{FF2B5EF4-FFF2-40B4-BE49-F238E27FC236}">
                <a16:creationId xmlns:a16="http://schemas.microsoft.com/office/drawing/2014/main" id="{DB2B4B49-378B-6C6D-521F-874833E1F640}"/>
              </a:ext>
            </a:extLst>
          </p:cNvPr>
          <p:cNvSpPr>
            <a:spLocks noGrp="1"/>
          </p:cNvSpPr>
          <p:nvPr>
            <p:ph type="title"/>
          </p:nvPr>
        </p:nvSpPr>
        <p:spPr>
          <a:xfrm>
            <a:off x="838200" y="365125"/>
            <a:ext cx="11108266" cy="1353785"/>
          </a:xfrm>
        </p:spPr>
        <p:txBody>
          <a:bodyPr>
            <a:normAutofit/>
          </a:bodyPr>
          <a:lstStyle/>
          <a:p>
            <a:r>
              <a:rPr lang="en-LT" sz="4000">
                <a:solidFill>
                  <a:schemeClr val="bg1"/>
                </a:solidFill>
                <a:latin typeface="Aharoni"/>
                <a:cs typeface="Aharoni"/>
              </a:rPr>
              <a:t>Motion Detection: Result comparison</a:t>
            </a:r>
            <a:endParaRPr lang="en-US" sz="4000">
              <a:solidFill>
                <a:schemeClr val="bg1"/>
              </a:solidFill>
              <a:latin typeface="Aharoni"/>
              <a:cs typeface="Aharoni"/>
            </a:endParaRPr>
          </a:p>
        </p:txBody>
      </p:sp>
      <p:sp>
        <p:nvSpPr>
          <p:cNvPr id="3" name="Arrow: Right 2">
            <a:extLst>
              <a:ext uri="{FF2B5EF4-FFF2-40B4-BE49-F238E27FC236}">
                <a16:creationId xmlns:a16="http://schemas.microsoft.com/office/drawing/2014/main" id="{F0675C3E-1D7C-E6DE-102C-358CFD55CE5A}"/>
              </a:ext>
            </a:extLst>
          </p:cNvPr>
          <p:cNvSpPr/>
          <p:nvPr/>
        </p:nvSpPr>
        <p:spPr>
          <a:xfrm rot="3960000">
            <a:off x="5552613" y="4301322"/>
            <a:ext cx="1298222" cy="3104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47D8A1A6-F6CF-17CF-21DF-16C60E6B06D4}"/>
              </a:ext>
            </a:extLst>
          </p:cNvPr>
          <p:cNvSpPr/>
          <p:nvPr/>
        </p:nvSpPr>
        <p:spPr>
          <a:xfrm rot="17243626">
            <a:off x="6082704" y="4143096"/>
            <a:ext cx="1044223" cy="225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FF874B03-8E2C-45C3-3BE4-E2AFA9A5920A}"/>
              </a:ext>
            </a:extLst>
          </p:cNvPr>
          <p:cNvSpPr/>
          <p:nvPr/>
        </p:nvSpPr>
        <p:spPr>
          <a:xfrm rot="4560000">
            <a:off x="6358073" y="4267049"/>
            <a:ext cx="1303696" cy="225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FE0D257-FC10-7B9E-83CD-3F3FE8E96DC8}"/>
              </a:ext>
            </a:extLst>
          </p:cNvPr>
          <p:cNvSpPr/>
          <p:nvPr/>
        </p:nvSpPr>
        <p:spPr>
          <a:xfrm rot="4560000">
            <a:off x="8539444" y="4099181"/>
            <a:ext cx="1044223" cy="225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BD65D134-048C-1657-B9CA-334014045DD7}"/>
              </a:ext>
            </a:extLst>
          </p:cNvPr>
          <p:cNvSpPr/>
          <p:nvPr/>
        </p:nvSpPr>
        <p:spPr>
          <a:xfrm rot="17340000">
            <a:off x="6909826" y="4504214"/>
            <a:ext cx="1044223" cy="22577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291010BD-133B-4029-863C-A592067E3458}"/>
              </a:ext>
            </a:extLst>
          </p:cNvPr>
          <p:cNvSpPr/>
          <p:nvPr/>
        </p:nvSpPr>
        <p:spPr>
          <a:xfrm rot="17340000">
            <a:off x="7468546" y="3609994"/>
            <a:ext cx="762001" cy="169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E75F5F6-C248-5D8E-0E43-F0A0DE5B78E8}"/>
              </a:ext>
            </a:extLst>
          </p:cNvPr>
          <p:cNvSpPr/>
          <p:nvPr/>
        </p:nvSpPr>
        <p:spPr>
          <a:xfrm rot="17340000">
            <a:off x="7882204" y="3053394"/>
            <a:ext cx="762001" cy="169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176558B-D624-F22D-FA04-07DE3164B854}"/>
              </a:ext>
            </a:extLst>
          </p:cNvPr>
          <p:cNvSpPr/>
          <p:nvPr/>
        </p:nvSpPr>
        <p:spPr>
          <a:xfrm rot="4320000">
            <a:off x="8428840" y="3188395"/>
            <a:ext cx="762001" cy="169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5F41461-587C-41EF-E153-E0681216E496}"/>
              </a:ext>
            </a:extLst>
          </p:cNvPr>
          <p:cNvSpPr/>
          <p:nvPr/>
        </p:nvSpPr>
        <p:spPr>
          <a:xfrm rot="17340000">
            <a:off x="8983399" y="3997801"/>
            <a:ext cx="762001" cy="1693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8E07F43-C8EC-F27E-22FF-2102663577D3}"/>
              </a:ext>
            </a:extLst>
          </p:cNvPr>
          <p:cNvGrpSpPr/>
          <p:nvPr/>
        </p:nvGrpSpPr>
        <p:grpSpPr>
          <a:xfrm>
            <a:off x="1558915" y="1702835"/>
            <a:ext cx="2731217" cy="4362823"/>
            <a:chOff x="1066148" y="1718909"/>
            <a:chExt cx="2731217" cy="4362823"/>
          </a:xfrm>
        </p:grpSpPr>
        <p:sp>
          <p:nvSpPr>
            <p:cNvPr id="6" name="사각형: 둥근 모서리 19">
              <a:extLst>
                <a:ext uri="{FF2B5EF4-FFF2-40B4-BE49-F238E27FC236}">
                  <a16:creationId xmlns:a16="http://schemas.microsoft.com/office/drawing/2014/main" id="{F070F455-2A33-6533-8649-096A5833FA5D}"/>
                </a:ext>
              </a:extLst>
            </p:cNvPr>
            <p:cNvSpPr/>
            <p:nvPr/>
          </p:nvSpPr>
          <p:spPr>
            <a:xfrm>
              <a:off x="1066148" y="1718909"/>
              <a:ext cx="2731217"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pic>
          <p:nvPicPr>
            <p:cNvPr id="14" name="469729531_8855245251258585_3503357757376304296_n">
              <a:hlinkClick r:id="" action="ppaction://media"/>
              <a:extLst>
                <a:ext uri="{FF2B5EF4-FFF2-40B4-BE49-F238E27FC236}">
                  <a16:creationId xmlns:a16="http://schemas.microsoft.com/office/drawing/2014/main" id="{4D6E9E2F-03E2-8DD2-D04C-A695307A352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348353" y="1963226"/>
              <a:ext cx="2174806" cy="3876290"/>
            </a:xfrm>
            <a:prstGeom prst="rect">
              <a:avLst/>
            </a:prstGeom>
          </p:spPr>
        </p:pic>
      </p:grpSp>
    </p:spTree>
    <p:extLst>
      <p:ext uri="{BB962C8B-B14F-4D97-AF65-F5344CB8AC3E}">
        <p14:creationId xmlns:p14="http://schemas.microsoft.com/office/powerpoint/2010/main" val="3577313572"/>
      </p:ext>
    </p:extLst>
  </p:cSld>
  <p:clrMapOvr>
    <a:masterClrMapping/>
  </p:clrMapOvr>
  <p:timing>
    <p:tnLst>
      <p:par>
        <p:cTn id="1" dur="indefinite" restart="never" nodeType="tmRoot">
          <p:childTnLst>
            <p:video>
              <p:cMediaNode>
                <p:cTn id="2"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FAAC4112-CB4E-D524-870A-FE78102F32F5}"/>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DD61042D-D126-1B4F-FF61-D0F30B4304D1}"/>
              </a:ext>
            </a:extLst>
          </p:cNvPr>
          <p:cNvGrpSpPr/>
          <p:nvPr/>
        </p:nvGrpSpPr>
        <p:grpSpPr>
          <a:xfrm>
            <a:off x="3692390" y="1770061"/>
            <a:ext cx="2157064" cy="4175125"/>
            <a:chOff x="3676733" y="1770061"/>
            <a:chExt cx="2157064" cy="4175125"/>
          </a:xfrm>
        </p:grpSpPr>
        <p:sp>
          <p:nvSpPr>
            <p:cNvPr id="15" name="사각형: 둥근 모서리 19">
              <a:extLst>
                <a:ext uri="{FF2B5EF4-FFF2-40B4-BE49-F238E27FC236}">
                  <a16:creationId xmlns:a16="http://schemas.microsoft.com/office/drawing/2014/main" id="{CFD7B6EC-B5A8-BC96-31BA-3251C5D57949}"/>
                </a:ext>
              </a:extLst>
            </p:cNvPr>
            <p:cNvSpPr/>
            <p:nvPr/>
          </p:nvSpPr>
          <p:spPr>
            <a:xfrm>
              <a:off x="3676733" y="1770061"/>
              <a:ext cx="2157064" cy="417512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0F6B5C7D-B50C-509D-E9DC-75ACF6C9A755}"/>
                </a:ext>
              </a:extLst>
            </p:cNvPr>
            <p:cNvSpPr txBox="1"/>
            <p:nvPr/>
          </p:nvSpPr>
          <p:spPr>
            <a:xfrm>
              <a:off x="3797598" y="3301566"/>
              <a:ext cx="1877887" cy="646331"/>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31A91257-F008-A9E2-A916-55F4E2F0F23B}"/>
                </a:ext>
              </a:extLst>
            </p:cNvPr>
            <p:cNvSpPr txBox="1"/>
            <p:nvPr/>
          </p:nvSpPr>
          <p:spPr>
            <a:xfrm>
              <a:off x="3773003" y="4177976"/>
              <a:ext cx="2029461" cy="1384995"/>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sp>
        <p:nvSpPr>
          <p:cNvPr id="2" name="Title 1">
            <a:extLst>
              <a:ext uri="{FF2B5EF4-FFF2-40B4-BE49-F238E27FC236}">
                <a16:creationId xmlns:a16="http://schemas.microsoft.com/office/drawing/2014/main" id="{E73AD61F-AA0C-8682-B371-1751AD5CB535}"/>
              </a:ext>
            </a:extLst>
          </p:cNvPr>
          <p:cNvSpPr>
            <a:spLocks noGrp="1"/>
          </p:cNvSpPr>
          <p:nvPr>
            <p:ph type="title"/>
          </p:nvPr>
        </p:nvSpPr>
        <p:spPr>
          <a:xfrm>
            <a:off x="838200" y="365125"/>
            <a:ext cx="11062676" cy="1335332"/>
          </a:xfrm>
        </p:spPr>
        <p:txBody>
          <a:bodyPr>
            <a:normAutofit/>
          </a:bodyPr>
          <a:lstStyle/>
          <a:p>
            <a:r>
              <a:rPr lang="en-LT" sz="4000">
                <a:solidFill>
                  <a:schemeClr val="bg1"/>
                </a:solidFill>
                <a:latin typeface="Aharoni"/>
                <a:cs typeface="Aharoni"/>
              </a:rPr>
              <a:t>2</a:t>
            </a:r>
            <a:r>
              <a:rPr lang="en-LT" sz="4000" baseline="30000">
                <a:solidFill>
                  <a:schemeClr val="bg1"/>
                </a:solidFill>
                <a:latin typeface="Aharoni"/>
                <a:cs typeface="Aharoni"/>
              </a:rPr>
              <a:t>nd </a:t>
            </a:r>
            <a:r>
              <a:rPr lang="en-LT" sz="4000">
                <a:solidFill>
                  <a:schemeClr val="bg1"/>
                </a:solidFill>
                <a:latin typeface="Aharoni"/>
                <a:cs typeface="Aharoni"/>
              </a:rPr>
              <a:t>Experiment: Respiration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F25FEB29-678A-ED2A-093F-D8AFE8BC547E}"/>
                  </a:ext>
                </a:extLst>
              </p:cNvPr>
              <p:cNvGraphicFramePr>
                <a:graphicFrameLocks noGrp="1" noChangeAspect="1"/>
              </p:cNvGraphicFramePr>
              <p:nvPr>
                <p:ph idx="1"/>
              </p:nvPr>
            </p:nvGraphicFramePr>
            <p:xfrm>
              <a:off x="4374697" y="2076709"/>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F25FEB29-678A-ED2A-093F-D8AFE8BC547E}"/>
                  </a:ext>
                </a:extLst>
              </p:cNvPr>
              <p:cNvPicPr>
                <a:picLocks noGrp="1" noRot="1" noChangeAspect="1" noMove="1" noResize="1" noEditPoints="1" noAdjustHandles="1" noChangeArrowheads="1" noChangeShapeType="1" noCrop="1"/>
              </p:cNvPicPr>
              <p:nvPr/>
            </p:nvPicPr>
            <p:blipFill>
              <a:blip r:embed="rId6"/>
              <a:stretch>
                <a:fillRect/>
              </a:stretch>
            </p:blipFill>
            <p:spPr>
              <a:xfrm>
                <a:off x="4374697" y="2076709"/>
                <a:ext cx="776300" cy="957378"/>
              </a:xfrm>
              <a:prstGeom prst="rect">
                <a:avLst/>
              </a:prstGeom>
            </p:spPr>
          </p:pic>
        </mc:Fallback>
      </mc:AlternateContent>
      <p:grpSp>
        <p:nvGrpSpPr>
          <p:cNvPr id="3" name="Group 2">
            <a:extLst>
              <a:ext uri="{FF2B5EF4-FFF2-40B4-BE49-F238E27FC236}">
                <a16:creationId xmlns:a16="http://schemas.microsoft.com/office/drawing/2014/main" id="{620AF2DC-7651-0AF9-64AE-72888AA03F50}"/>
              </a:ext>
            </a:extLst>
          </p:cNvPr>
          <p:cNvGrpSpPr/>
          <p:nvPr/>
        </p:nvGrpSpPr>
        <p:grpSpPr>
          <a:xfrm>
            <a:off x="1042231" y="1770062"/>
            <a:ext cx="2157064" cy="4175126"/>
            <a:chOff x="1042231" y="1770062"/>
            <a:chExt cx="2157064" cy="4175126"/>
          </a:xfrm>
        </p:grpSpPr>
        <p:grpSp>
          <p:nvGrpSpPr>
            <p:cNvPr id="9" name="Group 8">
              <a:extLst>
                <a:ext uri="{FF2B5EF4-FFF2-40B4-BE49-F238E27FC236}">
                  <a16:creationId xmlns:a16="http://schemas.microsoft.com/office/drawing/2014/main" id="{605DDC5A-27F6-9AB6-89A4-34D56817FA04}"/>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35BF7E27-9E30-E20E-FD42-C0F1E0B5BB7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FCFACD10-4ECE-76E9-C250-3C9D23793A7A}"/>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9FBEA4C0-E95F-A7A5-9440-623BE77BA137}"/>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ED1F1FFC-89EF-E890-17E7-D8DF345F6B6E}"/>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ED1F1FFC-89EF-E890-17E7-D8DF345F6B6E}"/>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p:grpSp>
      <p:grpSp>
        <p:nvGrpSpPr>
          <p:cNvPr id="22" name="Group 21">
            <a:extLst>
              <a:ext uri="{FF2B5EF4-FFF2-40B4-BE49-F238E27FC236}">
                <a16:creationId xmlns:a16="http://schemas.microsoft.com/office/drawing/2014/main" id="{6F4B8C8B-1047-DE36-18DB-E073C49FF5EB}"/>
              </a:ext>
            </a:extLst>
          </p:cNvPr>
          <p:cNvGrpSpPr/>
          <p:nvPr/>
        </p:nvGrpSpPr>
        <p:grpSpPr>
          <a:xfrm>
            <a:off x="9005932" y="1770061"/>
            <a:ext cx="2157064" cy="4175125"/>
            <a:chOff x="9005932" y="1770061"/>
            <a:chExt cx="2157064" cy="4175125"/>
          </a:xfrm>
        </p:grpSpPr>
        <p:grpSp>
          <p:nvGrpSpPr>
            <p:cNvPr id="24" name="Group 23">
              <a:extLst>
                <a:ext uri="{FF2B5EF4-FFF2-40B4-BE49-F238E27FC236}">
                  <a16:creationId xmlns:a16="http://schemas.microsoft.com/office/drawing/2014/main" id="{3BD1E7B0-FB0D-43D5-0F20-E03556826853}"/>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77FB1410-DF16-3E41-3622-7474CBD9071B}"/>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CE60F138-7C77-9743-CFC6-006145AC3F3F}"/>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D1438711-80F5-5AAB-1ED4-5FAFC88724EF}"/>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4C09BF96-FF48-A5CA-456F-D5AD0DEE8513}"/>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4C09BF96-FF48-A5CA-456F-D5AD0DEE8513}"/>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grpSp>
      <p:grpSp>
        <p:nvGrpSpPr>
          <p:cNvPr id="35" name="Group 34">
            <a:extLst>
              <a:ext uri="{FF2B5EF4-FFF2-40B4-BE49-F238E27FC236}">
                <a16:creationId xmlns:a16="http://schemas.microsoft.com/office/drawing/2014/main" id="{B1382F92-C669-BEA9-FE55-58B6B8F8588C}"/>
              </a:ext>
            </a:extLst>
          </p:cNvPr>
          <p:cNvGrpSpPr/>
          <p:nvPr/>
        </p:nvGrpSpPr>
        <p:grpSpPr>
          <a:xfrm>
            <a:off x="6071281" y="1770063"/>
            <a:ext cx="2457213" cy="4446506"/>
            <a:chOff x="6071281" y="1770063"/>
            <a:chExt cx="2457213" cy="4446506"/>
          </a:xfrm>
        </p:grpSpPr>
        <p:grpSp>
          <p:nvGrpSpPr>
            <p:cNvPr id="17" name="Group 16">
              <a:extLst>
                <a:ext uri="{FF2B5EF4-FFF2-40B4-BE49-F238E27FC236}">
                  <a16:creationId xmlns:a16="http://schemas.microsoft.com/office/drawing/2014/main" id="{AC1A4EBB-F1BA-CD94-E40D-7BE002D2B5B0}"/>
                </a:ext>
              </a:extLst>
            </p:cNvPr>
            <p:cNvGrpSpPr/>
            <p:nvPr/>
          </p:nvGrpSpPr>
          <p:grpSpPr>
            <a:xfrm>
              <a:off x="6342547" y="1770063"/>
              <a:ext cx="2185947" cy="4446506"/>
              <a:chOff x="6342547" y="1770063"/>
              <a:chExt cx="2185947" cy="4446506"/>
            </a:xfrm>
          </p:grpSpPr>
          <p:grpSp>
            <p:nvGrpSpPr>
              <p:cNvPr id="19" name="Group 18">
                <a:extLst>
                  <a:ext uri="{FF2B5EF4-FFF2-40B4-BE49-F238E27FC236}">
                    <a16:creationId xmlns:a16="http://schemas.microsoft.com/office/drawing/2014/main" id="{81371689-A871-8881-3DBB-776CB028D99F}"/>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3ED0F348-D020-1FB7-C5C5-7E1F68385AD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EFAF343A-57D3-05B5-AD83-E300CA051D29}"/>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1F3BF0E2-9A8A-4F82-6DEF-0E5A85EB3CB2}"/>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7CB661AE-789A-EFAC-E747-E577ABC16F38}"/>
                      </a:ext>
                    </a:extLst>
                  </p:cNvPr>
                  <p:cNvGraphicFramePr/>
                  <p:nvPr/>
                </p:nvGraphicFramePr>
                <p:xfrm>
                  <a:off x="6835761" y="2119962"/>
                  <a:ext cx="1132759" cy="890977"/>
                </p:xfrm>
                <a:graphic>
                  <a:graphicData uri="http://schemas.microsoft.com/office/drawing/2017/model3d">
                    <am3d:model3d r:embed="rId11">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2"/>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7CB661AE-789A-EFAC-E747-E577ABC16F38}"/>
                      </a:ext>
                    </a:extLst>
                  </p:cNvPr>
                  <p:cNvPicPr>
                    <a:picLocks noGrp="1" noRot="1" noChangeAspect="1" noMove="1" noResize="1" noEditPoints="1" noAdjustHandles="1" noChangeArrowheads="1" noChangeShapeType="1" noCrop="1"/>
                  </p:cNvPicPr>
                  <p:nvPr/>
                </p:nvPicPr>
                <p:blipFill>
                  <a:blip r:embed="rId12"/>
                  <a:stretch>
                    <a:fillRect/>
                  </a:stretch>
                </p:blipFill>
                <p:spPr>
                  <a:xfrm>
                    <a:off x="6835761" y="2119962"/>
                    <a:ext cx="1132759" cy="890977"/>
                  </a:xfrm>
                  <a:prstGeom prst="rect">
                    <a:avLst/>
                  </a:prstGeom>
                </p:spPr>
              </p:pic>
            </mc:Fallback>
          </mc:AlternateContent>
        </p:grpSp>
        <p:sp>
          <p:nvSpPr>
            <p:cNvPr id="12" name="TextBox 11">
              <a:extLst>
                <a:ext uri="{FF2B5EF4-FFF2-40B4-BE49-F238E27FC236}">
                  <a16:creationId xmlns:a16="http://schemas.microsoft.com/office/drawing/2014/main" id="{91B655D2-4CD3-4BD3-131B-C0BE50ECEFD6}"/>
                </a:ext>
              </a:extLst>
            </p:cNvPr>
            <p:cNvSpPr txBox="1"/>
            <p:nvPr/>
          </p:nvSpPr>
          <p:spPr>
            <a:xfrm>
              <a:off x="6071281" y="4466553"/>
              <a:ext cx="2428330" cy="830997"/>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3m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breathes while seated</a:t>
              </a:r>
            </a:p>
          </p:txBody>
        </p:sp>
      </p:grpSp>
    </p:spTree>
    <p:extLst>
      <p:ext uri="{BB962C8B-B14F-4D97-AF65-F5344CB8AC3E}">
        <p14:creationId xmlns:p14="http://schemas.microsoft.com/office/powerpoint/2010/main" val="168800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Effect>
                      <a14:colorTemperature colorTemp="6475"/>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A80EEA-30CE-769D-FE1B-B6B4387B5817}"/>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932FAB90-710D-DBDC-113B-AAD0704C4585}"/>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25280">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B5D03C42-5D6F-5D95-21F2-20CB845E135E}"/>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72A2F10C-4368-FC75-1B07-F9E1B0BE7953}"/>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6B7A2750-9951-F38F-4D3A-A675514DC36A}"/>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DE673305-4D20-9255-2E68-9BDCD28C101E}"/>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921779A2-AD9F-2BAF-8D4B-E374EF0EE058}"/>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0BB9BC9E-F296-305B-158B-6FA6F8A3EE62}"/>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E1F910BB-8D8B-094D-ECC6-679F0481017D}"/>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E1F910BB-8D8B-094D-ECC6-679F0481017D}"/>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374BFC3E-2124-52CD-B807-E71DCB412360}"/>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374BFC3E-2124-52CD-B807-E71DCB412360}"/>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p:grpSp>
        <p:nvGrpSpPr>
          <p:cNvPr id="24" name="Group 23">
            <a:extLst>
              <a:ext uri="{FF2B5EF4-FFF2-40B4-BE49-F238E27FC236}">
                <a16:creationId xmlns:a16="http://schemas.microsoft.com/office/drawing/2014/main" id="{0D0B93B1-FDA0-0E6B-8ED0-21FCE3C07872}"/>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3158D17B-D1FF-DD4B-2444-03E5F998213D}"/>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0070E137-EEE0-4F43-8F49-AC2F71CB429F}"/>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7DB169DA-D078-A369-68C1-513DA2565835}"/>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3977682C-B16B-4C9E-18C0-E483E6687106}"/>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3977682C-B16B-4C9E-18C0-E483E6687106}"/>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22" name="Title 1">
            <a:extLst>
              <a:ext uri="{FF2B5EF4-FFF2-40B4-BE49-F238E27FC236}">
                <a16:creationId xmlns:a16="http://schemas.microsoft.com/office/drawing/2014/main" id="{D6CC9774-E95E-E472-9253-6772A0AF8FE5}"/>
              </a:ext>
            </a:extLst>
          </p:cNvPr>
          <p:cNvSpPr txBox="1">
            <a:spLocks/>
          </p:cNvSpPr>
          <p:nvPr/>
        </p:nvSpPr>
        <p:spPr>
          <a:xfrm>
            <a:off x="838200" y="365125"/>
            <a:ext cx="11062676" cy="1335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LT" sz="4000">
                <a:solidFill>
                  <a:schemeClr val="bg1"/>
                </a:solidFill>
                <a:latin typeface="Aharoni"/>
                <a:cs typeface="Aharoni"/>
              </a:rPr>
              <a:t>2</a:t>
            </a:r>
            <a:r>
              <a:rPr lang="en-LT" sz="4000" baseline="30000">
                <a:solidFill>
                  <a:schemeClr val="bg1"/>
                </a:solidFill>
                <a:latin typeface="Aharoni"/>
                <a:cs typeface="Aharoni"/>
              </a:rPr>
              <a:t>nd </a:t>
            </a:r>
            <a:r>
              <a:rPr lang="en-LT" sz="4000">
                <a:solidFill>
                  <a:schemeClr val="bg1"/>
                </a:solidFill>
                <a:latin typeface="Aharoni"/>
                <a:cs typeface="Aharoni"/>
              </a:rPr>
              <a:t>Experiment: Respiration Detection</a:t>
            </a:r>
          </a:p>
        </p:txBody>
      </p:sp>
      <p:grpSp>
        <p:nvGrpSpPr>
          <p:cNvPr id="41" name="Group 40">
            <a:extLst>
              <a:ext uri="{FF2B5EF4-FFF2-40B4-BE49-F238E27FC236}">
                <a16:creationId xmlns:a16="http://schemas.microsoft.com/office/drawing/2014/main" id="{25C1359D-B1CE-6261-D6EB-80E4E7ABCAAC}"/>
              </a:ext>
            </a:extLst>
          </p:cNvPr>
          <p:cNvGrpSpPr/>
          <p:nvPr/>
        </p:nvGrpSpPr>
        <p:grpSpPr>
          <a:xfrm>
            <a:off x="6071281" y="1770063"/>
            <a:ext cx="2457213" cy="4446506"/>
            <a:chOff x="6071281" y="1770063"/>
            <a:chExt cx="2457213" cy="4446506"/>
          </a:xfrm>
        </p:grpSpPr>
        <p:grpSp>
          <p:nvGrpSpPr>
            <p:cNvPr id="34" name="Group 33">
              <a:extLst>
                <a:ext uri="{FF2B5EF4-FFF2-40B4-BE49-F238E27FC236}">
                  <a16:creationId xmlns:a16="http://schemas.microsoft.com/office/drawing/2014/main" id="{CB71B5B5-48B2-61D1-D169-6B1C3162E5FB}"/>
                </a:ext>
              </a:extLst>
            </p:cNvPr>
            <p:cNvGrpSpPr/>
            <p:nvPr/>
          </p:nvGrpSpPr>
          <p:grpSpPr>
            <a:xfrm>
              <a:off x="6342547" y="1770063"/>
              <a:ext cx="2185947" cy="4446506"/>
              <a:chOff x="6342547" y="1770063"/>
              <a:chExt cx="2185947" cy="4446506"/>
            </a:xfrm>
          </p:grpSpPr>
          <p:grpSp>
            <p:nvGrpSpPr>
              <p:cNvPr id="36" name="Group 35">
                <a:extLst>
                  <a:ext uri="{FF2B5EF4-FFF2-40B4-BE49-F238E27FC236}">
                    <a16:creationId xmlns:a16="http://schemas.microsoft.com/office/drawing/2014/main" id="{686327D1-B5C5-7E05-4BBE-B4DB64E901AA}"/>
                  </a:ext>
                </a:extLst>
              </p:cNvPr>
              <p:cNvGrpSpPr/>
              <p:nvPr/>
            </p:nvGrpSpPr>
            <p:grpSpPr>
              <a:xfrm>
                <a:off x="6342547" y="1770063"/>
                <a:ext cx="2185947" cy="4446506"/>
                <a:chOff x="1757711" y="2030791"/>
                <a:chExt cx="2419570" cy="4033172"/>
              </a:xfrm>
            </p:grpSpPr>
            <p:sp>
              <p:nvSpPr>
                <p:cNvPr id="38" name="사각형: 둥근 모서리 19">
                  <a:extLst>
                    <a:ext uri="{FF2B5EF4-FFF2-40B4-BE49-F238E27FC236}">
                      <a16:creationId xmlns:a16="http://schemas.microsoft.com/office/drawing/2014/main" id="{E20697EC-73C5-3C00-43FE-0195AABAB929}"/>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39" name="TextBox 38">
                  <a:extLst>
                    <a:ext uri="{FF2B5EF4-FFF2-40B4-BE49-F238E27FC236}">
                      <a16:creationId xmlns:a16="http://schemas.microsoft.com/office/drawing/2014/main" id="{616539A0-3972-6361-5B9E-A7EC1FFCA83F}"/>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40" name="TextBox 39">
                  <a:extLst>
                    <a:ext uri="{FF2B5EF4-FFF2-40B4-BE49-F238E27FC236}">
                      <a16:creationId xmlns:a16="http://schemas.microsoft.com/office/drawing/2014/main" id="{04742892-A2EF-31F3-1BC6-24DFEFACF255}"/>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37" name="3D Model 36" descr="Test Tubes Rack 1">
                    <a:extLst>
                      <a:ext uri="{FF2B5EF4-FFF2-40B4-BE49-F238E27FC236}">
                        <a16:creationId xmlns:a16="http://schemas.microsoft.com/office/drawing/2014/main" id="{A2AFEEFE-D2B8-FCD6-C728-E85432C713D1}"/>
                      </a:ext>
                    </a:extLst>
                  </p:cNvPr>
                  <p:cNvGraphicFramePr/>
                  <p:nvPr/>
                </p:nvGraphicFramePr>
                <p:xfrm>
                  <a:off x="6835761" y="2119962"/>
                  <a:ext cx="1132759" cy="890977"/>
                </p:xfrm>
                <a:graphic>
                  <a:graphicData uri="http://schemas.microsoft.com/office/drawing/2017/model3d">
                    <am3d:model3d r:embed="rId11">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2"/>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Test Tubes Rack 1">
                    <a:extLst>
                      <a:ext uri="{FF2B5EF4-FFF2-40B4-BE49-F238E27FC236}">
                        <a16:creationId xmlns:a16="http://schemas.microsoft.com/office/drawing/2014/main" id="{A2AFEEFE-D2B8-FCD6-C728-E85432C713D1}"/>
                      </a:ext>
                    </a:extLst>
                  </p:cNvPr>
                  <p:cNvPicPr>
                    <a:picLocks noGrp="1" noRot="1" noChangeAspect="1" noMove="1" noResize="1" noEditPoints="1" noAdjustHandles="1" noChangeArrowheads="1" noChangeShapeType="1" noCrop="1"/>
                  </p:cNvPicPr>
                  <p:nvPr/>
                </p:nvPicPr>
                <p:blipFill>
                  <a:blip r:embed="rId12"/>
                  <a:stretch>
                    <a:fillRect/>
                  </a:stretch>
                </p:blipFill>
                <p:spPr>
                  <a:xfrm>
                    <a:off x="6835761" y="2119962"/>
                    <a:ext cx="1132759" cy="890977"/>
                  </a:xfrm>
                  <a:prstGeom prst="rect">
                    <a:avLst/>
                  </a:prstGeom>
                </p:spPr>
              </p:pic>
            </mc:Fallback>
          </mc:AlternateContent>
        </p:grpSp>
        <p:sp>
          <p:nvSpPr>
            <p:cNvPr id="35" name="TextBox 34">
              <a:extLst>
                <a:ext uri="{FF2B5EF4-FFF2-40B4-BE49-F238E27FC236}">
                  <a16:creationId xmlns:a16="http://schemas.microsoft.com/office/drawing/2014/main" id="{13E85480-F06E-9D6C-8194-C6A5C92E828A}"/>
                </a:ext>
              </a:extLst>
            </p:cNvPr>
            <p:cNvSpPr txBox="1"/>
            <p:nvPr/>
          </p:nvSpPr>
          <p:spPr>
            <a:xfrm>
              <a:off x="6071281" y="4466553"/>
              <a:ext cx="2428330" cy="830997"/>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3m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breathes while seated</a:t>
              </a:r>
            </a:p>
          </p:txBody>
        </p:sp>
      </p:grpSp>
    </p:spTree>
    <p:extLst>
      <p:ext uri="{BB962C8B-B14F-4D97-AF65-F5344CB8AC3E}">
        <p14:creationId xmlns:p14="http://schemas.microsoft.com/office/powerpoint/2010/main" val="214465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828642A6-12B5-90B5-33E3-0EA732BAA35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8451BCD-9178-AFA5-433D-11D959C9F622}"/>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3908ABD9-6343-1938-C5AC-5C4CAFC254D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BEA0CDD4-85B7-87DF-2747-C85CA275C88E}"/>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CE943909-00AD-ECC5-979D-AB085F928065}"/>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FD701F82-FEFB-150A-BD23-4C0EF092C87D}"/>
              </a:ext>
            </a:extLst>
          </p:cNvPr>
          <p:cNvGrpSpPr/>
          <p:nvPr/>
        </p:nvGrpSpPr>
        <p:grpSpPr>
          <a:xfrm>
            <a:off x="3692389" y="1770063"/>
            <a:ext cx="2157064" cy="4175125"/>
            <a:chOff x="1757711" y="2030791"/>
            <a:chExt cx="2387600" cy="3787017"/>
          </a:xfrm>
          <a:effectLst>
            <a:glow rad="215900">
              <a:srgbClr val="40D6BD">
                <a:alpha val="25000"/>
              </a:srgbClr>
            </a:glow>
          </a:effectLst>
        </p:grpSpPr>
        <p:sp>
          <p:nvSpPr>
            <p:cNvPr id="15" name="사각형: 둥근 모서리 19">
              <a:extLst>
                <a:ext uri="{FF2B5EF4-FFF2-40B4-BE49-F238E27FC236}">
                  <a16:creationId xmlns:a16="http://schemas.microsoft.com/office/drawing/2014/main" id="{C8730CCB-147B-1A50-B4D8-8A27898A8A64}"/>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2DD505E3-38A3-0267-AB01-670EFB873F3B}"/>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1B6D3E99-89F0-D879-51AB-E58D677E3F48}"/>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F8C0D174-B027-9094-DC94-6BC009F8950B}"/>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F8C0D174-B027-9094-DC94-6BC009F8950B}"/>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736B1E5C-0230-7F8A-D936-81B33ED088A9}"/>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736B1E5C-0230-7F8A-D936-81B33ED088A9}"/>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p:grpSp>
        <p:nvGrpSpPr>
          <p:cNvPr id="24" name="Group 23">
            <a:extLst>
              <a:ext uri="{FF2B5EF4-FFF2-40B4-BE49-F238E27FC236}">
                <a16:creationId xmlns:a16="http://schemas.microsoft.com/office/drawing/2014/main" id="{7DEB5DAA-3471-E765-E66D-B270BF4FA022}"/>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DA8961CC-7DDA-A87F-54D8-B9327C3D07CE}"/>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FE35C88D-4238-F184-AE36-1B7D87D083D2}"/>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ED938DBD-40C2-00A1-1275-8B0A574220E0}"/>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D1962C60-1A5D-79EB-EF24-C26A812096E1}"/>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D1962C60-1A5D-79EB-EF24-C26A812096E1}"/>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27" name="Title 1">
            <a:extLst>
              <a:ext uri="{FF2B5EF4-FFF2-40B4-BE49-F238E27FC236}">
                <a16:creationId xmlns:a16="http://schemas.microsoft.com/office/drawing/2014/main" id="{802B8B27-C78A-4697-855C-B9C5210292A7}"/>
              </a:ext>
            </a:extLst>
          </p:cNvPr>
          <p:cNvSpPr txBox="1">
            <a:spLocks/>
          </p:cNvSpPr>
          <p:nvPr/>
        </p:nvSpPr>
        <p:spPr>
          <a:xfrm>
            <a:off x="838200" y="365125"/>
            <a:ext cx="11062676" cy="1335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LT" sz="4000">
                <a:solidFill>
                  <a:schemeClr val="bg1"/>
                </a:solidFill>
                <a:latin typeface="Aharoni"/>
                <a:cs typeface="Aharoni"/>
              </a:rPr>
              <a:t>2</a:t>
            </a:r>
            <a:r>
              <a:rPr lang="en-LT" sz="4000" baseline="30000">
                <a:solidFill>
                  <a:schemeClr val="bg1"/>
                </a:solidFill>
                <a:latin typeface="Aharoni"/>
                <a:cs typeface="Aharoni"/>
              </a:rPr>
              <a:t>nd </a:t>
            </a:r>
            <a:r>
              <a:rPr lang="en-LT" sz="4000">
                <a:solidFill>
                  <a:schemeClr val="bg1"/>
                </a:solidFill>
                <a:latin typeface="Aharoni"/>
                <a:cs typeface="Aharoni"/>
              </a:rPr>
              <a:t>Experiment: Respiration Detection</a:t>
            </a:r>
          </a:p>
        </p:txBody>
      </p:sp>
      <p:grpSp>
        <p:nvGrpSpPr>
          <p:cNvPr id="51" name="Group 50">
            <a:extLst>
              <a:ext uri="{FF2B5EF4-FFF2-40B4-BE49-F238E27FC236}">
                <a16:creationId xmlns:a16="http://schemas.microsoft.com/office/drawing/2014/main" id="{BCAB6CD6-76FB-214A-1231-1F9ED70D3F31}"/>
              </a:ext>
            </a:extLst>
          </p:cNvPr>
          <p:cNvGrpSpPr/>
          <p:nvPr/>
        </p:nvGrpSpPr>
        <p:grpSpPr>
          <a:xfrm>
            <a:off x="6071281" y="1770063"/>
            <a:ext cx="2457213" cy="4446506"/>
            <a:chOff x="6071281" y="1770063"/>
            <a:chExt cx="2457213" cy="4446506"/>
          </a:xfrm>
        </p:grpSpPr>
        <p:grpSp>
          <p:nvGrpSpPr>
            <p:cNvPr id="44" name="Group 43">
              <a:extLst>
                <a:ext uri="{FF2B5EF4-FFF2-40B4-BE49-F238E27FC236}">
                  <a16:creationId xmlns:a16="http://schemas.microsoft.com/office/drawing/2014/main" id="{1D46B26B-6AE4-D00F-8AC4-FC19AE686087}"/>
                </a:ext>
              </a:extLst>
            </p:cNvPr>
            <p:cNvGrpSpPr/>
            <p:nvPr/>
          </p:nvGrpSpPr>
          <p:grpSpPr>
            <a:xfrm>
              <a:off x="6342547" y="1770063"/>
              <a:ext cx="2185947" cy="4446506"/>
              <a:chOff x="6342547" y="1770063"/>
              <a:chExt cx="2185947" cy="4446506"/>
            </a:xfrm>
          </p:grpSpPr>
          <p:grpSp>
            <p:nvGrpSpPr>
              <p:cNvPr id="46" name="Group 45">
                <a:extLst>
                  <a:ext uri="{FF2B5EF4-FFF2-40B4-BE49-F238E27FC236}">
                    <a16:creationId xmlns:a16="http://schemas.microsoft.com/office/drawing/2014/main" id="{770F39D0-EA1E-0038-B53F-433800803C13}"/>
                  </a:ext>
                </a:extLst>
              </p:cNvPr>
              <p:cNvGrpSpPr/>
              <p:nvPr/>
            </p:nvGrpSpPr>
            <p:grpSpPr>
              <a:xfrm>
                <a:off x="6342547" y="1770063"/>
                <a:ext cx="2185947" cy="4446506"/>
                <a:chOff x="1757711" y="2030791"/>
                <a:chExt cx="2419570" cy="4033172"/>
              </a:xfrm>
            </p:grpSpPr>
            <p:sp>
              <p:nvSpPr>
                <p:cNvPr id="48" name="사각형: 둥근 모서리 19">
                  <a:extLst>
                    <a:ext uri="{FF2B5EF4-FFF2-40B4-BE49-F238E27FC236}">
                      <a16:creationId xmlns:a16="http://schemas.microsoft.com/office/drawing/2014/main" id="{53533E2E-7C00-4BD2-BA68-07891B7DE272}"/>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49" name="TextBox 48">
                  <a:extLst>
                    <a:ext uri="{FF2B5EF4-FFF2-40B4-BE49-F238E27FC236}">
                      <a16:creationId xmlns:a16="http://schemas.microsoft.com/office/drawing/2014/main" id="{46B23BD6-6D62-688E-1B1D-26DB30506BC5}"/>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50" name="TextBox 49">
                  <a:extLst>
                    <a:ext uri="{FF2B5EF4-FFF2-40B4-BE49-F238E27FC236}">
                      <a16:creationId xmlns:a16="http://schemas.microsoft.com/office/drawing/2014/main" id="{A52C230F-5227-08EE-78C7-67A99A1BC311}"/>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47" name="3D Model 46" descr="Test Tubes Rack 1">
                    <a:extLst>
                      <a:ext uri="{FF2B5EF4-FFF2-40B4-BE49-F238E27FC236}">
                        <a16:creationId xmlns:a16="http://schemas.microsoft.com/office/drawing/2014/main" id="{DA6F9CFB-F7A8-8D07-718A-EB8398241415}"/>
                      </a:ext>
                    </a:extLst>
                  </p:cNvPr>
                  <p:cNvGraphicFramePr/>
                  <p:nvPr/>
                </p:nvGraphicFramePr>
                <p:xfrm>
                  <a:off x="6835761" y="2119962"/>
                  <a:ext cx="1132759" cy="890977"/>
                </p:xfrm>
                <a:graphic>
                  <a:graphicData uri="http://schemas.microsoft.com/office/drawing/2017/model3d">
                    <am3d:model3d r:embed="rId11">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2"/>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Test Tubes Rack 1">
                    <a:extLst>
                      <a:ext uri="{FF2B5EF4-FFF2-40B4-BE49-F238E27FC236}">
                        <a16:creationId xmlns:a16="http://schemas.microsoft.com/office/drawing/2014/main" id="{DA6F9CFB-F7A8-8D07-718A-EB8398241415}"/>
                      </a:ext>
                    </a:extLst>
                  </p:cNvPr>
                  <p:cNvPicPr>
                    <a:picLocks noGrp="1" noRot="1" noChangeAspect="1" noMove="1" noResize="1" noEditPoints="1" noAdjustHandles="1" noChangeArrowheads="1" noChangeShapeType="1" noCrop="1"/>
                  </p:cNvPicPr>
                  <p:nvPr/>
                </p:nvPicPr>
                <p:blipFill>
                  <a:blip r:embed="rId12"/>
                  <a:stretch>
                    <a:fillRect/>
                  </a:stretch>
                </p:blipFill>
                <p:spPr>
                  <a:xfrm>
                    <a:off x="6835761" y="2119962"/>
                    <a:ext cx="1132759" cy="890977"/>
                  </a:xfrm>
                  <a:prstGeom prst="rect">
                    <a:avLst/>
                  </a:prstGeom>
                </p:spPr>
              </p:pic>
            </mc:Fallback>
          </mc:AlternateContent>
        </p:grpSp>
        <p:sp>
          <p:nvSpPr>
            <p:cNvPr id="45" name="TextBox 44">
              <a:extLst>
                <a:ext uri="{FF2B5EF4-FFF2-40B4-BE49-F238E27FC236}">
                  <a16:creationId xmlns:a16="http://schemas.microsoft.com/office/drawing/2014/main" id="{455C6B2A-19A9-0FA1-E365-FE1F7A95DF48}"/>
                </a:ext>
              </a:extLst>
            </p:cNvPr>
            <p:cNvSpPr txBox="1"/>
            <p:nvPr/>
          </p:nvSpPr>
          <p:spPr>
            <a:xfrm>
              <a:off x="6071281" y="4466553"/>
              <a:ext cx="2428330" cy="830997"/>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3m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breathes while seated</a:t>
              </a:r>
            </a:p>
          </p:txBody>
        </p:sp>
      </p:grpSp>
    </p:spTree>
    <p:extLst>
      <p:ext uri="{BB962C8B-B14F-4D97-AF65-F5344CB8AC3E}">
        <p14:creationId xmlns:p14="http://schemas.microsoft.com/office/powerpoint/2010/main" val="162633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FFA6319A-190A-FB02-09BA-3784A0FE2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0823CEA-8995-1CDD-BCDF-A1F120EBC0AA}"/>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576B5DDB-E488-1E94-97AB-0784C8C442F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310579C3-6082-4071-DA53-B71C9DEB4CD1}"/>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27330349-C40E-7033-C219-AEA758162473}"/>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055413A0-24CA-CB01-5D09-D0DED381B0FE}"/>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61EC6E61-AD57-9AF8-1183-21D91CACFFB6}"/>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E8ADD27F-68DA-6904-4997-0E8F59E756B8}"/>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007684B3-CFFC-A241-4E8D-B10AC903BED1}"/>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F2E6B536-BBAA-B5D4-A9A6-9397BB0B9DA6}"/>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F187583F-8F8A-6FD1-873D-B202E7BC67FF}"/>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726B5469-6A08-B03D-93BE-5CD92F593AC2}"/>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A3BD5500-5CA5-014A-AD8B-82919C38798C}"/>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B5F07BB2-2ABE-E949-FF06-A01352945C0A}"/>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B5F07BB2-2ABE-E949-FF06-A01352945C0A}"/>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89304EE0-20E1-C82B-CF8F-7FDC5B4C49C7}"/>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89304EE0-20E1-C82B-CF8F-7FDC5B4C49C7}"/>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80C12622-29BB-5A38-196C-B94DF5E4288D}"/>
                  </a:ext>
                </a:extLst>
              </p:cNvPr>
              <p:cNvGraphicFramePr/>
              <p:nvPr/>
            </p:nvGraphicFramePr>
            <p:xfrm>
              <a:off x="6835761" y="2119962"/>
              <a:ext cx="1132759" cy="890977"/>
            </p:xfrm>
            <a:graphic>
              <a:graphicData uri="http://schemas.microsoft.com/office/drawing/2017/model3d">
                <am3d:model3d r:embed="rId9">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0"/>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80C12622-29BB-5A38-196C-B94DF5E4288D}"/>
                  </a:ext>
                </a:extLst>
              </p:cNvPr>
              <p:cNvPicPr>
                <a:picLocks noGrp="1" noRot="1" noChangeAspect="1" noMove="1" noResize="1" noEditPoints="1" noAdjustHandles="1" noChangeArrowheads="1" noChangeShapeType="1" noCrop="1"/>
              </p:cNvPicPr>
              <p:nvPr/>
            </p:nvPicPr>
            <p:blipFill>
              <a:blip r:embed="rId10"/>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F200DC13-491F-CC7D-182E-1A69719A30E9}"/>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BF3386AB-4C5F-2812-9BD4-4DEBE76BFD2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E37CA972-365D-F2A9-FF6C-9933D7B8EFDE}"/>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612025FB-C3FA-EDE8-7D9E-74667ECE1799}"/>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ED0DC3F8-EE6A-A6A4-3DD8-6CF0B58D9DD6}"/>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11">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2"/>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ED0DC3F8-EE6A-A6A4-3DD8-6CF0B58D9DD6}"/>
                  </a:ext>
                </a:extLst>
              </p:cNvPr>
              <p:cNvPicPr>
                <a:picLocks noGrp="1" noRot="1" noChangeAspect="1" noMove="1" noResize="1" noEditPoints="1" noAdjustHandles="1" noChangeArrowheads="1" noChangeShapeType="1" noCrop="1"/>
              </p:cNvPicPr>
              <p:nvPr/>
            </p:nvPicPr>
            <p:blipFill>
              <a:blip r:embed="rId12"/>
              <a:stretch>
                <a:fillRect/>
              </a:stretch>
            </p:blipFill>
            <p:spPr>
              <a:xfrm rot="4444120">
                <a:off x="9516329" y="2378789"/>
                <a:ext cx="1167599" cy="510886"/>
              </a:xfrm>
              <a:prstGeom prst="rect">
                <a:avLst/>
              </a:prstGeom>
            </p:spPr>
          </p:pic>
        </mc:Fallback>
      </mc:AlternateContent>
      <p:sp>
        <p:nvSpPr>
          <p:cNvPr id="12" name="TextBox 11">
            <a:extLst>
              <a:ext uri="{FF2B5EF4-FFF2-40B4-BE49-F238E27FC236}">
                <a16:creationId xmlns:a16="http://schemas.microsoft.com/office/drawing/2014/main" id="{CEFB0EDC-7514-CC82-C16E-B0B94FE914EA}"/>
              </a:ext>
            </a:extLst>
          </p:cNvPr>
          <p:cNvSpPr txBox="1"/>
          <p:nvPr/>
        </p:nvSpPr>
        <p:spPr>
          <a:xfrm>
            <a:off x="6071281" y="4466553"/>
            <a:ext cx="2428330" cy="830997"/>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3m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breathes while seated</a:t>
            </a:r>
          </a:p>
        </p:txBody>
      </p:sp>
      <p:sp>
        <p:nvSpPr>
          <p:cNvPr id="22" name="Title 1">
            <a:extLst>
              <a:ext uri="{FF2B5EF4-FFF2-40B4-BE49-F238E27FC236}">
                <a16:creationId xmlns:a16="http://schemas.microsoft.com/office/drawing/2014/main" id="{B57573FB-F0BF-F0AE-7286-8EDE6D944CFA}"/>
              </a:ext>
            </a:extLst>
          </p:cNvPr>
          <p:cNvSpPr>
            <a:spLocks noGrp="1"/>
          </p:cNvSpPr>
          <p:nvPr>
            <p:ph type="title"/>
          </p:nvPr>
        </p:nvSpPr>
        <p:spPr>
          <a:xfrm>
            <a:off x="838200" y="365125"/>
            <a:ext cx="11062676" cy="1335332"/>
          </a:xfrm>
        </p:spPr>
        <p:txBody>
          <a:bodyPr>
            <a:normAutofit/>
          </a:bodyPr>
          <a:lstStyle/>
          <a:p>
            <a:r>
              <a:rPr lang="en-LT" sz="4000">
                <a:solidFill>
                  <a:schemeClr val="bg1"/>
                </a:solidFill>
                <a:latin typeface="Aharoni"/>
                <a:cs typeface="Aharoni"/>
              </a:rPr>
              <a:t>2</a:t>
            </a:r>
            <a:r>
              <a:rPr lang="en-LT" sz="4000" baseline="30000">
                <a:solidFill>
                  <a:schemeClr val="bg1"/>
                </a:solidFill>
                <a:latin typeface="Aharoni"/>
                <a:cs typeface="Aharoni"/>
              </a:rPr>
              <a:t>nd </a:t>
            </a:r>
            <a:r>
              <a:rPr lang="en-LT" sz="4000">
                <a:solidFill>
                  <a:schemeClr val="bg1"/>
                </a:solidFill>
                <a:latin typeface="Aharoni"/>
                <a:cs typeface="Aharoni"/>
              </a:rPr>
              <a:t>Experiment: Respiration Detection</a:t>
            </a:r>
          </a:p>
        </p:txBody>
      </p:sp>
    </p:spTree>
    <p:extLst>
      <p:ext uri="{BB962C8B-B14F-4D97-AF65-F5344CB8AC3E}">
        <p14:creationId xmlns:p14="http://schemas.microsoft.com/office/powerpoint/2010/main" val="3642452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273E244-B59B-01DB-1ABF-FC558095404A}"/>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85F47499-6DE1-F2FF-CC87-18C0E4C73E4C}"/>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4B61F47C-5CA7-D102-3DAF-B1960DC78E79}"/>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B7B5C49B-E180-B356-2399-68808B4531E2}"/>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81003C5D-DD86-73E4-2DFD-CFF5F5DD7C37}"/>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84130C9E-EC86-75C4-4C25-DDEFE42386C2}"/>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0F144768-BD2F-555C-2A2D-DB751BD88435}"/>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40458075-BEA9-D457-3557-37DA3D1056AC}"/>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EB5FD0BF-C219-DBE7-61B1-4269481B5767}"/>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EB5FD0BF-C219-DBE7-61B1-4269481B5767}"/>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1976B203-D554-04A6-30DF-34A440189F8C}"/>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1976B203-D554-04A6-30DF-34A440189F8C}"/>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p:grpSp>
        <p:nvGrpSpPr>
          <p:cNvPr id="24" name="Group 23">
            <a:extLst>
              <a:ext uri="{FF2B5EF4-FFF2-40B4-BE49-F238E27FC236}">
                <a16:creationId xmlns:a16="http://schemas.microsoft.com/office/drawing/2014/main" id="{71ED79FA-24D3-C486-A8A5-803AC1ACC81B}"/>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B480C0E7-6F77-509D-0468-6BC2EE944F16}"/>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E39845EA-A452-85A8-1A27-4B3363D8C2F1}"/>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A448F7F2-657C-E863-88C7-DB5FE08F9354}"/>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D49CE73B-10BC-DEE5-FDD0-D889F09EC113}"/>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D49CE73B-10BC-DEE5-FDD0-D889F09EC113}"/>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22" name="Title 1">
            <a:extLst>
              <a:ext uri="{FF2B5EF4-FFF2-40B4-BE49-F238E27FC236}">
                <a16:creationId xmlns:a16="http://schemas.microsoft.com/office/drawing/2014/main" id="{9C466A51-7DFB-01D3-69D9-FCCB1A01E491}"/>
              </a:ext>
            </a:extLst>
          </p:cNvPr>
          <p:cNvSpPr txBox="1">
            <a:spLocks/>
          </p:cNvSpPr>
          <p:nvPr/>
        </p:nvSpPr>
        <p:spPr>
          <a:xfrm>
            <a:off x="838200" y="365125"/>
            <a:ext cx="11062676" cy="13353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LT" sz="4000">
                <a:solidFill>
                  <a:schemeClr val="bg1"/>
                </a:solidFill>
                <a:latin typeface="Aharoni"/>
                <a:cs typeface="Aharoni"/>
              </a:rPr>
              <a:t>2</a:t>
            </a:r>
            <a:r>
              <a:rPr lang="en-LT" sz="4000" baseline="30000">
                <a:solidFill>
                  <a:schemeClr val="bg1"/>
                </a:solidFill>
                <a:latin typeface="Aharoni"/>
                <a:cs typeface="Aharoni"/>
              </a:rPr>
              <a:t>nd </a:t>
            </a:r>
            <a:r>
              <a:rPr lang="en-LT" sz="4000">
                <a:solidFill>
                  <a:schemeClr val="bg1"/>
                </a:solidFill>
                <a:latin typeface="Aharoni"/>
                <a:cs typeface="Aharoni"/>
              </a:rPr>
              <a:t>Experiment: Respiration Detection</a:t>
            </a:r>
          </a:p>
        </p:txBody>
      </p:sp>
      <p:grpSp>
        <p:nvGrpSpPr>
          <p:cNvPr id="32" name="Group 31">
            <a:extLst>
              <a:ext uri="{FF2B5EF4-FFF2-40B4-BE49-F238E27FC236}">
                <a16:creationId xmlns:a16="http://schemas.microsoft.com/office/drawing/2014/main" id="{929D04E4-A769-3A3B-6D46-C73DB259C4F0}"/>
              </a:ext>
            </a:extLst>
          </p:cNvPr>
          <p:cNvGrpSpPr/>
          <p:nvPr/>
        </p:nvGrpSpPr>
        <p:grpSpPr>
          <a:xfrm>
            <a:off x="6071281" y="1770063"/>
            <a:ext cx="2457213" cy="4446506"/>
            <a:chOff x="6071281" y="1770063"/>
            <a:chExt cx="2457213" cy="4446506"/>
          </a:xfrm>
        </p:grpSpPr>
        <p:grpSp>
          <p:nvGrpSpPr>
            <p:cNvPr id="3" name="Group 2">
              <a:extLst>
                <a:ext uri="{FF2B5EF4-FFF2-40B4-BE49-F238E27FC236}">
                  <a16:creationId xmlns:a16="http://schemas.microsoft.com/office/drawing/2014/main" id="{67892CF5-5451-CBC6-F384-A7E037934439}"/>
                </a:ext>
              </a:extLst>
            </p:cNvPr>
            <p:cNvGrpSpPr/>
            <p:nvPr/>
          </p:nvGrpSpPr>
          <p:grpSpPr>
            <a:xfrm>
              <a:off x="6342547" y="1770063"/>
              <a:ext cx="2185947" cy="4446506"/>
              <a:chOff x="6342547" y="1770063"/>
              <a:chExt cx="2185947" cy="4446506"/>
            </a:xfrm>
          </p:grpSpPr>
          <p:grpSp>
            <p:nvGrpSpPr>
              <p:cNvPr id="17" name="Group 16">
                <a:extLst>
                  <a:ext uri="{FF2B5EF4-FFF2-40B4-BE49-F238E27FC236}">
                    <a16:creationId xmlns:a16="http://schemas.microsoft.com/office/drawing/2014/main" id="{ABF40388-76D6-888F-BD39-4DA60CB0F4C8}"/>
                  </a:ext>
                </a:extLst>
              </p:cNvPr>
              <p:cNvGrpSpPr/>
              <p:nvPr/>
            </p:nvGrpSpPr>
            <p:grpSpPr>
              <a:xfrm>
                <a:off x="6342547" y="1770063"/>
                <a:ext cx="2185947" cy="4446506"/>
                <a:chOff x="1757711" y="2030791"/>
                <a:chExt cx="2419570" cy="4033172"/>
              </a:xfrm>
            </p:grpSpPr>
            <p:sp>
              <p:nvSpPr>
                <p:cNvPr id="29" name="사각형: 둥근 모서리 19">
                  <a:extLst>
                    <a:ext uri="{FF2B5EF4-FFF2-40B4-BE49-F238E27FC236}">
                      <a16:creationId xmlns:a16="http://schemas.microsoft.com/office/drawing/2014/main" id="{7E3A4223-729B-8E01-0A57-DAFD86FDBABA}"/>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30" name="TextBox 29">
                  <a:extLst>
                    <a:ext uri="{FF2B5EF4-FFF2-40B4-BE49-F238E27FC236}">
                      <a16:creationId xmlns:a16="http://schemas.microsoft.com/office/drawing/2014/main" id="{B6B1B7FD-B8A7-7CDE-46E8-5B65AD3FAAE6}"/>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31" name="TextBox 30">
                  <a:extLst>
                    <a:ext uri="{FF2B5EF4-FFF2-40B4-BE49-F238E27FC236}">
                      <a16:creationId xmlns:a16="http://schemas.microsoft.com/office/drawing/2014/main" id="{95C408C1-F15B-3C1D-DDEE-4EC66DD0CCEB}"/>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27" name="3D Model 26" descr="Test Tubes Rack 1">
                    <a:extLst>
                      <a:ext uri="{FF2B5EF4-FFF2-40B4-BE49-F238E27FC236}">
                        <a16:creationId xmlns:a16="http://schemas.microsoft.com/office/drawing/2014/main" id="{00C4D3EE-99E6-19FF-2B30-A7F089BC701C}"/>
                      </a:ext>
                    </a:extLst>
                  </p:cNvPr>
                  <p:cNvGraphicFramePr/>
                  <p:nvPr/>
                </p:nvGraphicFramePr>
                <p:xfrm>
                  <a:off x="6835761" y="2119962"/>
                  <a:ext cx="1132759" cy="890977"/>
                </p:xfrm>
                <a:graphic>
                  <a:graphicData uri="http://schemas.microsoft.com/office/drawing/2017/model3d">
                    <am3d:model3d r:embed="rId11">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2"/>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7" name="3D Model 26" descr="Test Tubes Rack 1">
                    <a:extLst>
                      <a:ext uri="{FF2B5EF4-FFF2-40B4-BE49-F238E27FC236}">
                        <a16:creationId xmlns:a16="http://schemas.microsoft.com/office/drawing/2014/main" id="{00C4D3EE-99E6-19FF-2B30-A7F089BC701C}"/>
                      </a:ext>
                    </a:extLst>
                  </p:cNvPr>
                  <p:cNvPicPr>
                    <a:picLocks noGrp="1" noRot="1" noChangeAspect="1" noMove="1" noResize="1" noEditPoints="1" noAdjustHandles="1" noChangeArrowheads="1" noChangeShapeType="1" noCrop="1"/>
                  </p:cNvPicPr>
                  <p:nvPr/>
                </p:nvPicPr>
                <p:blipFill>
                  <a:blip r:embed="rId12"/>
                  <a:stretch>
                    <a:fillRect/>
                  </a:stretch>
                </p:blipFill>
                <p:spPr>
                  <a:xfrm>
                    <a:off x="6835761" y="2119962"/>
                    <a:ext cx="1132759" cy="890977"/>
                  </a:xfrm>
                  <a:prstGeom prst="rect">
                    <a:avLst/>
                  </a:prstGeom>
                </p:spPr>
              </p:pic>
            </mc:Fallback>
          </mc:AlternateContent>
        </p:grpSp>
        <p:sp>
          <p:nvSpPr>
            <p:cNvPr id="5" name="TextBox 4">
              <a:extLst>
                <a:ext uri="{FF2B5EF4-FFF2-40B4-BE49-F238E27FC236}">
                  <a16:creationId xmlns:a16="http://schemas.microsoft.com/office/drawing/2014/main" id="{1AC1F907-C902-5729-B300-FE63ABC186A1}"/>
                </a:ext>
              </a:extLst>
            </p:cNvPr>
            <p:cNvSpPr txBox="1"/>
            <p:nvPr/>
          </p:nvSpPr>
          <p:spPr>
            <a:xfrm>
              <a:off x="6071281" y="4466553"/>
              <a:ext cx="2428330" cy="830997"/>
            </a:xfrm>
            <a:prstGeom prst="rect">
              <a:avLst/>
            </a:prstGeom>
            <a:noFill/>
          </p:spPr>
          <p:txBody>
            <a:bodyPr wrap="square" lIns="91440" tIns="45720" rIns="91440" bIns="45720" rtlCol="0" anchor="t">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3m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breathes while seated</a:t>
              </a:r>
            </a:p>
          </p:txBody>
        </p:sp>
      </p:grpSp>
    </p:spTree>
    <p:extLst>
      <p:ext uri="{BB962C8B-B14F-4D97-AF65-F5344CB8AC3E}">
        <p14:creationId xmlns:p14="http://schemas.microsoft.com/office/powerpoint/2010/main" val="427446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512" repeatCount="indefinite" fill="hold" nodeType="withEffect">
                                  <p:stCondLst>
                                    <p:cond delay="0"/>
                                  </p:stCondLst>
                                  <p:childTnLst>
                                    <p:animRot by="-21600000">
                                      <p:cBhvr>
                                        <p:cTn id="6" dur="5000" fill="hold"/>
                                        <p:tgtEl>
                                          <p:spTgt spid="8"/>
                                        </p:tgtEl>
                                        <p:attrNameLst>
                                          <p:attrName>3d.view.rotation.x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ABB4115B-F084-F9FE-B210-525B55FC49A4}"/>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A56CBEB0-4E5A-0C4A-3AC6-BEE2579544B7}"/>
              </a:ext>
            </a:extLst>
          </p:cNvPr>
          <p:cNvGrpSpPr/>
          <p:nvPr/>
        </p:nvGrpSpPr>
        <p:grpSpPr>
          <a:xfrm>
            <a:off x="3276600" y="1540302"/>
            <a:ext cx="5638800" cy="4362823"/>
            <a:chOff x="3276600" y="1540302"/>
            <a:chExt cx="5638800" cy="4362823"/>
          </a:xfrm>
        </p:grpSpPr>
        <p:sp>
          <p:nvSpPr>
            <p:cNvPr id="3" name="사각형: 둥근 모서리 19">
              <a:extLst>
                <a:ext uri="{FF2B5EF4-FFF2-40B4-BE49-F238E27FC236}">
                  <a16:creationId xmlns:a16="http://schemas.microsoft.com/office/drawing/2014/main" id="{132FB112-FAF6-419E-5B7E-AE6857C782BB}"/>
                </a:ext>
              </a:extLst>
            </p:cNvPr>
            <p:cNvSpPr/>
            <p:nvPr/>
          </p:nvSpPr>
          <p:spPr>
            <a:xfrm>
              <a:off x="3276600" y="1540302"/>
              <a:ext cx="5638800"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6" name="TextBox 5">
              <a:extLst>
                <a:ext uri="{FF2B5EF4-FFF2-40B4-BE49-F238E27FC236}">
                  <a16:creationId xmlns:a16="http://schemas.microsoft.com/office/drawing/2014/main" id="{90C2D049-DD51-00DA-C5EF-4EB46778D603}"/>
                </a:ext>
              </a:extLst>
            </p:cNvPr>
            <p:cNvSpPr txBox="1"/>
            <p:nvPr/>
          </p:nvSpPr>
          <p:spPr>
            <a:xfrm>
              <a:off x="3456708" y="5342124"/>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Variance Across Bins with Smoothed Envelope</a:t>
              </a:r>
              <a:endParaRPr lang="ko-KR" altLang="en-US" b="1">
                <a:solidFill>
                  <a:schemeClr val="bg1"/>
                </a:solidFill>
                <a:latin typeface="+mj-lt"/>
              </a:endParaRPr>
            </a:p>
          </p:txBody>
        </p:sp>
      </p:grpSp>
      <p:sp>
        <p:nvSpPr>
          <p:cNvPr id="2" name="Title 1">
            <a:extLst>
              <a:ext uri="{FF2B5EF4-FFF2-40B4-BE49-F238E27FC236}">
                <a16:creationId xmlns:a16="http://schemas.microsoft.com/office/drawing/2014/main" id="{2EB0D88D-34B2-B52C-37CF-30B1592E9888}"/>
              </a:ext>
            </a:extLst>
          </p:cNvPr>
          <p:cNvSpPr>
            <a:spLocks noGrp="1"/>
          </p:cNvSpPr>
          <p:nvPr>
            <p:ph type="title"/>
          </p:nvPr>
        </p:nvSpPr>
        <p:spPr/>
        <p:txBody>
          <a:bodyPr>
            <a:normAutofit/>
          </a:bodyPr>
          <a:lstStyle/>
          <a:p>
            <a:pPr algn="ctr"/>
            <a:r>
              <a:rPr lang="en-US" sz="4000">
                <a:solidFill>
                  <a:schemeClr val="bg1"/>
                </a:solidFill>
                <a:latin typeface="Aharoni"/>
                <a:cs typeface="Aharoni"/>
              </a:rPr>
              <a:t>Respiration Detection: Bin Selection</a:t>
            </a:r>
          </a:p>
        </p:txBody>
      </p:sp>
      <p:pic>
        <p:nvPicPr>
          <p:cNvPr id="7" name="Content Placeholder 6" descr="A graph of a graph with a blue line&#10;&#10;Description automatically generated">
            <a:extLst>
              <a:ext uri="{FF2B5EF4-FFF2-40B4-BE49-F238E27FC236}">
                <a16:creationId xmlns:a16="http://schemas.microsoft.com/office/drawing/2014/main" id="{37CEF28A-6D0C-BA93-5249-D0E3209B02E7}"/>
              </a:ext>
            </a:extLst>
          </p:cNvPr>
          <p:cNvPicPr>
            <a:picLocks noGrp="1" noChangeAspect="1"/>
          </p:cNvPicPr>
          <p:nvPr>
            <p:ph idx="1"/>
          </p:nvPr>
        </p:nvPicPr>
        <p:blipFill>
          <a:blip r:embed="rId5"/>
          <a:stretch>
            <a:fillRect/>
          </a:stretch>
        </p:blipFill>
        <p:spPr>
          <a:xfrm>
            <a:off x="3010370" y="1596559"/>
            <a:ext cx="6171259" cy="3702755"/>
          </a:xfrm>
        </p:spPr>
      </p:pic>
    </p:spTree>
    <p:extLst>
      <p:ext uri="{BB962C8B-B14F-4D97-AF65-F5344CB8AC3E}">
        <p14:creationId xmlns:p14="http://schemas.microsoft.com/office/powerpoint/2010/main" val="2337052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4" name="사각형: 둥근 모서리 19">
            <a:extLst>
              <a:ext uri="{FF2B5EF4-FFF2-40B4-BE49-F238E27FC236}">
                <a16:creationId xmlns:a16="http://schemas.microsoft.com/office/drawing/2014/main" id="{597EE6FA-0872-5FBE-8B6F-FB1B186CBE93}"/>
              </a:ext>
            </a:extLst>
          </p:cNvPr>
          <p:cNvSpPr/>
          <p:nvPr/>
        </p:nvSpPr>
        <p:spPr>
          <a:xfrm>
            <a:off x="3276600" y="1475603"/>
            <a:ext cx="6217024"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pic>
        <p:nvPicPr>
          <p:cNvPr id="8" name="Content Placeholder 7">
            <a:extLst>
              <a:ext uri="{FF2B5EF4-FFF2-40B4-BE49-F238E27FC236}">
                <a16:creationId xmlns:a16="http://schemas.microsoft.com/office/drawing/2014/main" id="{C2CEBCC7-F2BA-1641-5981-75B841591D37}"/>
              </a:ext>
            </a:extLst>
          </p:cNvPr>
          <p:cNvPicPr>
            <a:picLocks noGrp="1" noChangeAspect="1"/>
          </p:cNvPicPr>
          <p:nvPr>
            <p:ph idx="1"/>
          </p:nvPr>
        </p:nvPicPr>
        <p:blipFill>
          <a:blip r:embed="rId5"/>
          <a:stretch>
            <a:fillRect/>
          </a:stretch>
        </p:blipFill>
        <p:spPr>
          <a:xfrm>
            <a:off x="3084628" y="1475603"/>
            <a:ext cx="6600968" cy="3960581"/>
          </a:xfrm>
        </p:spPr>
      </p:pic>
      <p:sp>
        <p:nvSpPr>
          <p:cNvPr id="6" name="Title 1">
            <a:extLst>
              <a:ext uri="{FF2B5EF4-FFF2-40B4-BE49-F238E27FC236}">
                <a16:creationId xmlns:a16="http://schemas.microsoft.com/office/drawing/2014/main" id="{5D317A9E-2902-5219-47F0-B8A5E84BB00C}"/>
              </a:ext>
            </a:extLst>
          </p:cNvPr>
          <p:cNvSpPr>
            <a:spLocks noGrp="1"/>
          </p:cNvSpPr>
          <p:nvPr>
            <p:ph type="title"/>
          </p:nvPr>
        </p:nvSpPr>
        <p:spPr/>
        <p:txBody>
          <a:bodyPr>
            <a:normAutofit/>
          </a:bodyPr>
          <a:lstStyle/>
          <a:p>
            <a:pPr algn="ctr"/>
            <a:r>
              <a:rPr lang="en-US" sz="4000">
                <a:solidFill>
                  <a:schemeClr val="bg1"/>
                </a:solidFill>
                <a:latin typeface="Aharoni"/>
                <a:cs typeface="Aharoni"/>
              </a:rPr>
              <a:t>Respiration Detection: Envelope Extraction</a:t>
            </a:r>
          </a:p>
        </p:txBody>
      </p:sp>
      <p:sp>
        <p:nvSpPr>
          <p:cNvPr id="5" name="TextBox 4">
            <a:extLst>
              <a:ext uri="{FF2B5EF4-FFF2-40B4-BE49-F238E27FC236}">
                <a16:creationId xmlns:a16="http://schemas.microsoft.com/office/drawing/2014/main" id="{5AAC1D6C-9412-6F9F-3381-04CA1BD0BD82}"/>
              </a:ext>
            </a:extLst>
          </p:cNvPr>
          <p:cNvSpPr txBox="1"/>
          <p:nvPr/>
        </p:nvSpPr>
        <p:spPr>
          <a:xfrm>
            <a:off x="3745821" y="5342056"/>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Envelope Extraction Diagram</a:t>
            </a:r>
            <a:endParaRPr lang="ko-KR" altLang="en-US" b="1">
              <a:solidFill>
                <a:schemeClr val="bg1"/>
              </a:solidFill>
              <a:latin typeface="+mj-lt"/>
            </a:endParaRPr>
          </a:p>
        </p:txBody>
      </p:sp>
    </p:spTree>
    <p:extLst>
      <p:ext uri="{BB962C8B-B14F-4D97-AF65-F5344CB8AC3E}">
        <p14:creationId xmlns:p14="http://schemas.microsoft.com/office/powerpoint/2010/main" val="3639762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5" name="사각형: 둥근 모서리 19">
            <a:extLst>
              <a:ext uri="{FF2B5EF4-FFF2-40B4-BE49-F238E27FC236}">
                <a16:creationId xmlns:a16="http://schemas.microsoft.com/office/drawing/2014/main" id="{B9BEA51C-8FD2-48E6-1ACA-B683B11670FC}"/>
              </a:ext>
            </a:extLst>
          </p:cNvPr>
          <p:cNvSpPr/>
          <p:nvPr/>
        </p:nvSpPr>
        <p:spPr>
          <a:xfrm>
            <a:off x="2605873" y="1524165"/>
            <a:ext cx="7180729"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7" name="TextBox 6">
            <a:extLst>
              <a:ext uri="{FF2B5EF4-FFF2-40B4-BE49-F238E27FC236}">
                <a16:creationId xmlns:a16="http://schemas.microsoft.com/office/drawing/2014/main" id="{2E49BD5D-A670-C690-06F5-69EDB9CD39B6}"/>
              </a:ext>
            </a:extLst>
          </p:cNvPr>
          <p:cNvSpPr txBox="1"/>
          <p:nvPr/>
        </p:nvSpPr>
        <p:spPr>
          <a:xfrm>
            <a:off x="3556946" y="5342267"/>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Frequency Spectrum of Filtered Respiration Signal</a:t>
            </a:r>
            <a:endParaRPr lang="ko-KR" altLang="en-US" b="1">
              <a:solidFill>
                <a:schemeClr val="bg1"/>
              </a:solidFill>
              <a:latin typeface="+mj-lt"/>
            </a:endParaRPr>
          </a:p>
        </p:txBody>
      </p:sp>
      <p:pic>
        <p:nvPicPr>
          <p:cNvPr id="6" name="Content Placeholder 5" descr="A graph of a frequency spectrum&#10;&#10;Description automatically generated">
            <a:extLst>
              <a:ext uri="{FF2B5EF4-FFF2-40B4-BE49-F238E27FC236}">
                <a16:creationId xmlns:a16="http://schemas.microsoft.com/office/drawing/2014/main" id="{8030746E-0D7F-1550-58FB-6F0E4B948384}"/>
              </a:ext>
            </a:extLst>
          </p:cNvPr>
          <p:cNvPicPr>
            <a:picLocks noGrp="1" noChangeAspect="1"/>
          </p:cNvPicPr>
          <p:nvPr>
            <p:ph idx="1"/>
          </p:nvPr>
        </p:nvPicPr>
        <p:blipFill>
          <a:blip r:embed="rId5"/>
          <a:stretch>
            <a:fillRect/>
          </a:stretch>
        </p:blipFill>
        <p:spPr>
          <a:xfrm>
            <a:off x="2217139" y="1435781"/>
            <a:ext cx="7972874" cy="3986438"/>
          </a:xfrm>
        </p:spPr>
      </p:pic>
      <p:sp>
        <p:nvSpPr>
          <p:cNvPr id="4" name="Title 1">
            <a:extLst>
              <a:ext uri="{FF2B5EF4-FFF2-40B4-BE49-F238E27FC236}">
                <a16:creationId xmlns:a16="http://schemas.microsoft.com/office/drawing/2014/main" id="{1ED37182-16F1-16E0-639D-66C4F05D28A0}"/>
              </a:ext>
            </a:extLst>
          </p:cNvPr>
          <p:cNvSpPr>
            <a:spLocks noGrp="1"/>
          </p:cNvSpPr>
          <p:nvPr>
            <p:ph type="title"/>
          </p:nvPr>
        </p:nvSpPr>
        <p:spPr/>
        <p:txBody>
          <a:bodyPr/>
          <a:lstStyle/>
          <a:p>
            <a:pPr algn="ctr"/>
            <a:r>
              <a:rPr lang="en-US" sz="4400">
                <a:solidFill>
                  <a:schemeClr val="bg1"/>
                </a:solidFill>
                <a:latin typeface="Aharoni"/>
                <a:cs typeface="Aharoni"/>
              </a:rPr>
              <a:t>Respiration Detection: Filtered signal</a:t>
            </a:r>
            <a:endParaRPr lang="en-US">
              <a:solidFill>
                <a:schemeClr val="bg1"/>
              </a:solidFill>
              <a:latin typeface="Aharoni"/>
              <a:cs typeface="Aharoni"/>
            </a:endParaRPr>
          </a:p>
        </p:txBody>
      </p:sp>
    </p:spTree>
    <p:extLst>
      <p:ext uri="{BB962C8B-B14F-4D97-AF65-F5344CB8AC3E}">
        <p14:creationId xmlns:p14="http://schemas.microsoft.com/office/powerpoint/2010/main" val="2311179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DC91-B5AB-8013-DB5B-C8DEA80EF433}"/>
              </a:ext>
            </a:extLst>
          </p:cNvPr>
          <p:cNvSpPr>
            <a:spLocks noGrp="1"/>
          </p:cNvSpPr>
          <p:nvPr>
            <p:ph type="title"/>
          </p:nvPr>
        </p:nvSpPr>
        <p:spPr>
          <a:xfrm>
            <a:off x="585757" y="224550"/>
            <a:ext cx="10515600" cy="1325563"/>
          </a:xfrm>
        </p:spPr>
        <p:txBody>
          <a:bodyPr>
            <a:normAutofit/>
          </a:bodyPr>
          <a:lstStyle/>
          <a:p>
            <a:pPr algn="ctr"/>
            <a:r>
              <a:rPr lang="en-LT" sz="4800">
                <a:solidFill>
                  <a:schemeClr val="bg1"/>
                </a:solidFill>
                <a:latin typeface="Aharoni" pitchFamily="2" charset="-79"/>
                <a:cs typeface="Aharoni" pitchFamily="2" charset="-79"/>
              </a:rPr>
              <a:t>Mechanism of UWB sensing</a:t>
            </a:r>
          </a:p>
        </p:txBody>
      </p:sp>
      <p:grpSp>
        <p:nvGrpSpPr>
          <p:cNvPr id="6" name="Group 5">
            <a:extLst>
              <a:ext uri="{FF2B5EF4-FFF2-40B4-BE49-F238E27FC236}">
                <a16:creationId xmlns:a16="http://schemas.microsoft.com/office/drawing/2014/main" id="{A40258C1-FAC1-77CC-04F2-1450083049E1}"/>
              </a:ext>
            </a:extLst>
          </p:cNvPr>
          <p:cNvGrpSpPr/>
          <p:nvPr/>
        </p:nvGrpSpPr>
        <p:grpSpPr>
          <a:xfrm>
            <a:off x="585757" y="1550113"/>
            <a:ext cx="2281278" cy="2133072"/>
            <a:chOff x="1757711" y="2030791"/>
            <a:chExt cx="2387600" cy="3787018"/>
          </a:xfrm>
        </p:grpSpPr>
        <p:sp>
          <p:nvSpPr>
            <p:cNvPr id="7" name="사각형: 둥근 모서리 19">
              <a:extLst>
                <a:ext uri="{FF2B5EF4-FFF2-40B4-BE49-F238E27FC236}">
                  <a16:creationId xmlns:a16="http://schemas.microsoft.com/office/drawing/2014/main" id="{94C375F9-4891-AC99-8398-50BFAB84CBF4}"/>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8" name="TextBox 7">
              <a:extLst>
                <a:ext uri="{FF2B5EF4-FFF2-40B4-BE49-F238E27FC236}">
                  <a16:creationId xmlns:a16="http://schemas.microsoft.com/office/drawing/2014/main" id="{20EF33DC-8D6E-FE02-AB3D-2FE1371D86C1}"/>
                </a:ext>
              </a:extLst>
            </p:cNvPr>
            <p:cNvSpPr txBox="1"/>
            <p:nvPr/>
          </p:nvSpPr>
          <p:spPr>
            <a:xfrm>
              <a:off x="1912217" y="2448888"/>
              <a:ext cx="2078586" cy="1147485"/>
            </a:xfrm>
            <a:prstGeom prst="rect">
              <a:avLst/>
            </a:prstGeom>
            <a:noFill/>
          </p:spPr>
          <p:txBody>
            <a:bodyPr wrap="square" rtlCol="0" anchor="t" anchorCtr="0">
              <a:spAutoFit/>
            </a:bodyPr>
            <a:lstStyle/>
            <a:p>
              <a:pPr algn="ctr"/>
              <a:r>
                <a:rPr lang="en-GB" b="1" i="0" u="none" strike="noStrike">
                  <a:solidFill>
                    <a:schemeClr val="bg1"/>
                  </a:solidFill>
                  <a:effectLst/>
                </a:rPr>
                <a:t>Ultra-Short Pulses</a:t>
              </a:r>
              <a:endParaRPr lang="ko-KR" altLang="en-US" b="1">
                <a:solidFill>
                  <a:schemeClr val="bg1"/>
                </a:solidFill>
              </a:endParaRPr>
            </a:p>
          </p:txBody>
        </p:sp>
        <p:sp>
          <p:nvSpPr>
            <p:cNvPr id="10" name="TextBox 9">
              <a:extLst>
                <a:ext uri="{FF2B5EF4-FFF2-40B4-BE49-F238E27FC236}">
                  <a16:creationId xmlns:a16="http://schemas.microsoft.com/office/drawing/2014/main" id="{076E9ACC-62DD-0BC9-7926-4C7387A463A9}"/>
                </a:ext>
              </a:extLst>
            </p:cNvPr>
            <p:cNvSpPr txBox="1"/>
            <p:nvPr/>
          </p:nvSpPr>
          <p:spPr>
            <a:xfrm>
              <a:off x="1835435" y="3716392"/>
              <a:ext cx="2216179" cy="1693905"/>
            </a:xfrm>
            <a:prstGeom prst="rect">
              <a:avLst/>
            </a:prstGeom>
            <a:noFill/>
          </p:spPr>
          <p:txBody>
            <a:bodyPr wrap="square" rtlCol="0" anchor="t" anchorCtr="0">
              <a:spAutoFit/>
            </a:bodyPr>
            <a:lstStyle/>
            <a:p>
              <a:pPr algn="ctr"/>
              <a:r>
                <a:rPr lang="en-GB" sz="1400" b="0" i="0" u="none" strike="noStrike">
                  <a:solidFill>
                    <a:schemeClr val="bg1"/>
                  </a:solidFill>
                  <a:effectLst/>
                </a:rPr>
                <a:t>Nanosecond-long pulses spread across a wide frequency spectrum and bounces back</a:t>
              </a:r>
              <a:endParaRPr lang="ko-KR" altLang="en-US" sz="1400">
                <a:solidFill>
                  <a:schemeClr val="bg1"/>
                </a:solidFill>
              </a:endParaRPr>
            </a:p>
          </p:txBody>
        </p:sp>
      </p:grpSp>
      <p:grpSp>
        <p:nvGrpSpPr>
          <p:cNvPr id="11" name="Group 10">
            <a:extLst>
              <a:ext uri="{FF2B5EF4-FFF2-40B4-BE49-F238E27FC236}">
                <a16:creationId xmlns:a16="http://schemas.microsoft.com/office/drawing/2014/main" id="{520E2695-04E9-AE48-E69C-27C1F6832DA6}"/>
              </a:ext>
            </a:extLst>
          </p:cNvPr>
          <p:cNvGrpSpPr/>
          <p:nvPr/>
        </p:nvGrpSpPr>
        <p:grpSpPr>
          <a:xfrm>
            <a:off x="3299778" y="1550114"/>
            <a:ext cx="2281278" cy="2133071"/>
            <a:chOff x="1757711" y="2030791"/>
            <a:chExt cx="2387600" cy="3787018"/>
          </a:xfrm>
        </p:grpSpPr>
        <p:sp>
          <p:nvSpPr>
            <p:cNvPr id="12" name="사각형: 둥근 모서리 19">
              <a:extLst>
                <a:ext uri="{FF2B5EF4-FFF2-40B4-BE49-F238E27FC236}">
                  <a16:creationId xmlns:a16="http://schemas.microsoft.com/office/drawing/2014/main" id="{E5FE285B-D662-3B3C-9B4A-0CAD2300EC40}"/>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3" name="TextBox 12">
              <a:extLst>
                <a:ext uri="{FF2B5EF4-FFF2-40B4-BE49-F238E27FC236}">
                  <a16:creationId xmlns:a16="http://schemas.microsoft.com/office/drawing/2014/main" id="{85AFE1F4-35FC-1911-6B49-BB6D457ECC82}"/>
                </a:ext>
              </a:extLst>
            </p:cNvPr>
            <p:cNvSpPr txBox="1"/>
            <p:nvPr/>
          </p:nvSpPr>
          <p:spPr>
            <a:xfrm>
              <a:off x="1933019" y="2445758"/>
              <a:ext cx="2078586" cy="1147485"/>
            </a:xfrm>
            <a:prstGeom prst="rect">
              <a:avLst/>
            </a:prstGeom>
            <a:noFill/>
          </p:spPr>
          <p:txBody>
            <a:bodyPr wrap="square" rtlCol="0" anchor="t" anchorCtr="0">
              <a:spAutoFit/>
            </a:bodyPr>
            <a:lstStyle/>
            <a:p>
              <a:pPr algn="ctr"/>
              <a:r>
                <a:rPr lang="en-GB" b="1" i="0" u="none" strike="noStrike">
                  <a:solidFill>
                    <a:schemeClr val="bg1"/>
                  </a:solidFill>
                  <a:effectLst/>
                  <a:latin typeface="+mj-lt"/>
                </a:rPr>
                <a:t>Time-of-Flight Measurement</a:t>
              </a:r>
              <a:endParaRPr lang="ko-KR" altLang="en-US" b="1">
                <a:solidFill>
                  <a:schemeClr val="bg1"/>
                </a:solidFill>
                <a:latin typeface="+mj-lt"/>
              </a:endParaRPr>
            </a:p>
          </p:txBody>
        </p:sp>
        <p:sp>
          <p:nvSpPr>
            <p:cNvPr id="15" name="TextBox 14">
              <a:extLst>
                <a:ext uri="{FF2B5EF4-FFF2-40B4-BE49-F238E27FC236}">
                  <a16:creationId xmlns:a16="http://schemas.microsoft.com/office/drawing/2014/main" id="{5262EB45-E190-5D07-CABB-D78B7E419E75}"/>
                </a:ext>
              </a:extLst>
            </p:cNvPr>
            <p:cNvSpPr txBox="1"/>
            <p:nvPr/>
          </p:nvSpPr>
          <p:spPr>
            <a:xfrm>
              <a:off x="1897696" y="3672628"/>
              <a:ext cx="2078586" cy="1693905"/>
            </a:xfrm>
            <a:prstGeom prst="rect">
              <a:avLst/>
            </a:prstGeom>
            <a:noFill/>
          </p:spPr>
          <p:txBody>
            <a:bodyPr wrap="square" rtlCol="0" anchor="t" anchorCtr="0">
              <a:spAutoFit/>
            </a:bodyPr>
            <a:lstStyle/>
            <a:p>
              <a:pPr algn="ctr"/>
              <a:r>
                <a:rPr lang="en-GB" sz="1400" b="0" i="0" u="none" strike="noStrike">
                  <a:solidFill>
                    <a:schemeClr val="bg1"/>
                  </a:solidFill>
                  <a:effectLst/>
                </a:rPr>
                <a:t>Calculates precise distances by measuring pulse travel times</a:t>
              </a:r>
              <a:endParaRPr lang="ko-KR" altLang="en-US" sz="1400">
                <a:solidFill>
                  <a:schemeClr val="bg1"/>
                </a:solidFill>
              </a:endParaRPr>
            </a:p>
          </p:txBody>
        </p:sp>
      </p:grpSp>
      <p:grpSp>
        <p:nvGrpSpPr>
          <p:cNvPr id="16" name="Group 15">
            <a:extLst>
              <a:ext uri="{FF2B5EF4-FFF2-40B4-BE49-F238E27FC236}">
                <a16:creationId xmlns:a16="http://schemas.microsoft.com/office/drawing/2014/main" id="{C5382D67-C159-6191-4A9C-74B92F147AE3}"/>
              </a:ext>
            </a:extLst>
          </p:cNvPr>
          <p:cNvGrpSpPr/>
          <p:nvPr/>
        </p:nvGrpSpPr>
        <p:grpSpPr>
          <a:xfrm>
            <a:off x="599973" y="4078584"/>
            <a:ext cx="2281278" cy="2064488"/>
            <a:chOff x="1757712" y="2030790"/>
            <a:chExt cx="2387600" cy="3787018"/>
          </a:xfrm>
        </p:grpSpPr>
        <p:sp>
          <p:nvSpPr>
            <p:cNvPr id="17" name="사각형: 둥근 모서리 19">
              <a:extLst>
                <a:ext uri="{FF2B5EF4-FFF2-40B4-BE49-F238E27FC236}">
                  <a16:creationId xmlns:a16="http://schemas.microsoft.com/office/drawing/2014/main" id="{826DB32F-2AB8-2074-B88B-36861DC250CB}"/>
                </a:ext>
              </a:extLst>
            </p:cNvPr>
            <p:cNvSpPr/>
            <p:nvPr/>
          </p:nvSpPr>
          <p:spPr>
            <a:xfrm>
              <a:off x="1757712" y="2030790"/>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8" name="TextBox 17">
              <a:extLst>
                <a:ext uri="{FF2B5EF4-FFF2-40B4-BE49-F238E27FC236}">
                  <a16:creationId xmlns:a16="http://schemas.microsoft.com/office/drawing/2014/main" id="{F33CF08D-21E2-454D-C3BF-C56054C76F0C}"/>
                </a:ext>
              </a:extLst>
            </p:cNvPr>
            <p:cNvSpPr txBox="1"/>
            <p:nvPr/>
          </p:nvSpPr>
          <p:spPr>
            <a:xfrm>
              <a:off x="1912216" y="2459323"/>
              <a:ext cx="2078586" cy="1185605"/>
            </a:xfrm>
            <a:prstGeom prst="rect">
              <a:avLst/>
            </a:prstGeom>
            <a:noFill/>
          </p:spPr>
          <p:txBody>
            <a:bodyPr wrap="square" rtlCol="0" anchor="t" anchorCtr="0">
              <a:spAutoFit/>
            </a:bodyPr>
            <a:lstStyle/>
            <a:p>
              <a:pPr algn="ctr"/>
              <a:r>
                <a:rPr lang="en-GB" b="1" i="0" u="none" strike="noStrike">
                  <a:solidFill>
                    <a:schemeClr val="bg1"/>
                  </a:solidFill>
                  <a:effectLst/>
                  <a:latin typeface="+mj-lt"/>
                </a:rPr>
                <a:t>Spread Spectrum Technique</a:t>
              </a:r>
              <a:endParaRPr lang="ko-KR" altLang="en-US" b="1">
                <a:solidFill>
                  <a:schemeClr val="bg1"/>
                </a:solidFill>
                <a:latin typeface="+mj-lt"/>
              </a:endParaRPr>
            </a:p>
          </p:txBody>
        </p:sp>
        <p:sp>
          <p:nvSpPr>
            <p:cNvPr id="20" name="TextBox 19">
              <a:extLst>
                <a:ext uri="{FF2B5EF4-FFF2-40B4-BE49-F238E27FC236}">
                  <a16:creationId xmlns:a16="http://schemas.microsoft.com/office/drawing/2014/main" id="{78E766DA-59F8-C876-E933-580A6F8EFAA8}"/>
                </a:ext>
              </a:extLst>
            </p:cNvPr>
            <p:cNvSpPr txBox="1"/>
            <p:nvPr/>
          </p:nvSpPr>
          <p:spPr>
            <a:xfrm>
              <a:off x="1892278" y="3714631"/>
              <a:ext cx="2078586" cy="1750177"/>
            </a:xfrm>
            <a:prstGeom prst="rect">
              <a:avLst/>
            </a:prstGeom>
            <a:noFill/>
          </p:spPr>
          <p:txBody>
            <a:bodyPr wrap="square" rtlCol="0" anchor="t" anchorCtr="0">
              <a:spAutoFit/>
            </a:bodyPr>
            <a:lstStyle/>
            <a:p>
              <a:pPr algn="ctr"/>
              <a:r>
                <a:rPr lang="en-GB" sz="1400" b="0" i="0" u="none" strike="noStrike">
                  <a:solidFill>
                    <a:schemeClr val="bg1"/>
                  </a:solidFill>
                  <a:effectLst/>
                </a:rPr>
                <a:t>Ensures minimal interference and maximizes signal integrity</a:t>
              </a:r>
              <a:endParaRPr lang="ko-KR" altLang="en-US" sz="1400">
                <a:solidFill>
                  <a:schemeClr val="bg1"/>
                </a:solidFill>
              </a:endParaRPr>
            </a:p>
          </p:txBody>
        </p:sp>
      </p:grpSp>
      <p:grpSp>
        <p:nvGrpSpPr>
          <p:cNvPr id="21" name="Group 20">
            <a:extLst>
              <a:ext uri="{FF2B5EF4-FFF2-40B4-BE49-F238E27FC236}">
                <a16:creationId xmlns:a16="http://schemas.microsoft.com/office/drawing/2014/main" id="{D5F6DBD3-40F3-8C1F-BF0A-DE8FBE23BCC9}"/>
              </a:ext>
            </a:extLst>
          </p:cNvPr>
          <p:cNvGrpSpPr/>
          <p:nvPr/>
        </p:nvGrpSpPr>
        <p:grpSpPr>
          <a:xfrm>
            <a:off x="3299778" y="4078584"/>
            <a:ext cx="2281278" cy="2064488"/>
            <a:chOff x="1757711" y="1995036"/>
            <a:chExt cx="2416995" cy="3787018"/>
          </a:xfrm>
        </p:grpSpPr>
        <p:sp>
          <p:nvSpPr>
            <p:cNvPr id="22" name="사각형: 둥근 모서리 19">
              <a:extLst>
                <a:ext uri="{FF2B5EF4-FFF2-40B4-BE49-F238E27FC236}">
                  <a16:creationId xmlns:a16="http://schemas.microsoft.com/office/drawing/2014/main" id="{0C58B1EA-71BF-4821-2702-5D9EE4B1C22A}"/>
                </a:ext>
              </a:extLst>
            </p:cNvPr>
            <p:cNvSpPr/>
            <p:nvPr/>
          </p:nvSpPr>
          <p:spPr>
            <a:xfrm>
              <a:off x="1757711" y="1995036"/>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3" name="TextBox 22">
              <a:extLst>
                <a:ext uri="{FF2B5EF4-FFF2-40B4-BE49-F238E27FC236}">
                  <a16:creationId xmlns:a16="http://schemas.microsoft.com/office/drawing/2014/main" id="{0295D2BB-1740-4233-F038-2CC4F5466475}"/>
                </a:ext>
              </a:extLst>
            </p:cNvPr>
            <p:cNvSpPr txBox="1"/>
            <p:nvPr/>
          </p:nvSpPr>
          <p:spPr>
            <a:xfrm>
              <a:off x="1912216" y="2285234"/>
              <a:ext cx="2078586" cy="1162555"/>
            </a:xfrm>
            <a:prstGeom prst="rect">
              <a:avLst/>
            </a:prstGeom>
            <a:noFill/>
          </p:spPr>
          <p:txBody>
            <a:bodyPr wrap="square" rtlCol="0" anchor="t" anchorCtr="0">
              <a:spAutoFit/>
            </a:bodyPr>
            <a:lstStyle/>
            <a:p>
              <a:pPr algn="ctr"/>
              <a:r>
                <a:rPr lang="en-GB" b="1" i="0" u="none" strike="noStrike">
                  <a:solidFill>
                    <a:schemeClr val="bg1"/>
                  </a:solidFill>
                  <a:effectLst/>
                  <a:latin typeface="+mj-lt"/>
                </a:rPr>
                <a:t>Multipath Processing</a:t>
              </a:r>
              <a:endParaRPr lang="ko-KR" altLang="en-US" b="1">
                <a:solidFill>
                  <a:schemeClr val="bg1"/>
                </a:solidFill>
                <a:latin typeface="+mj-lt"/>
              </a:endParaRPr>
            </a:p>
          </p:txBody>
        </p:sp>
        <p:sp>
          <p:nvSpPr>
            <p:cNvPr id="25" name="TextBox 24">
              <a:extLst>
                <a:ext uri="{FF2B5EF4-FFF2-40B4-BE49-F238E27FC236}">
                  <a16:creationId xmlns:a16="http://schemas.microsoft.com/office/drawing/2014/main" id="{8B6F7693-CCDF-C357-847A-3FF87BF685DD}"/>
                </a:ext>
              </a:extLst>
            </p:cNvPr>
            <p:cNvSpPr txBox="1"/>
            <p:nvPr/>
          </p:nvSpPr>
          <p:spPr>
            <a:xfrm>
              <a:off x="1787106" y="3388780"/>
              <a:ext cx="2387600" cy="1750177"/>
            </a:xfrm>
            <a:prstGeom prst="rect">
              <a:avLst/>
            </a:prstGeom>
            <a:noFill/>
          </p:spPr>
          <p:txBody>
            <a:bodyPr wrap="square" rtlCol="0" anchor="t" anchorCtr="0">
              <a:spAutoFit/>
            </a:bodyPr>
            <a:lstStyle/>
            <a:p>
              <a:pPr algn="ctr"/>
              <a:r>
                <a:rPr lang="en-GB" sz="1400" b="0" i="0" u="none" strike="noStrike">
                  <a:solidFill>
                    <a:schemeClr val="bg1"/>
                  </a:solidFill>
                  <a:effectLst/>
                </a:rPr>
                <a:t>Utilizes algorithms to decode reflected signals for accurate environmental mapping</a:t>
              </a:r>
              <a:endParaRPr lang="ko-KR" altLang="en-US" sz="1400">
                <a:solidFill>
                  <a:schemeClr val="bg1"/>
                </a:solidFill>
              </a:endParaRPr>
            </a:p>
          </p:txBody>
        </p:sp>
      </p:grpSp>
      <p:grpSp>
        <p:nvGrpSpPr>
          <p:cNvPr id="82" name="Group 81">
            <a:extLst>
              <a:ext uri="{FF2B5EF4-FFF2-40B4-BE49-F238E27FC236}">
                <a16:creationId xmlns:a16="http://schemas.microsoft.com/office/drawing/2014/main" id="{EE258391-9120-0017-4815-7B0BE2EE3F9B}"/>
              </a:ext>
            </a:extLst>
          </p:cNvPr>
          <p:cNvGrpSpPr/>
          <p:nvPr/>
        </p:nvGrpSpPr>
        <p:grpSpPr>
          <a:xfrm>
            <a:off x="6062891" y="1237434"/>
            <a:ext cx="5301811" cy="5158202"/>
            <a:chOff x="6062891" y="1237434"/>
            <a:chExt cx="5301811" cy="5158202"/>
          </a:xfrm>
        </p:grpSpPr>
        <p:sp>
          <p:nvSpPr>
            <p:cNvPr id="77" name="사각형: 둥근 모서리 19">
              <a:extLst>
                <a:ext uri="{FF2B5EF4-FFF2-40B4-BE49-F238E27FC236}">
                  <a16:creationId xmlns:a16="http://schemas.microsoft.com/office/drawing/2014/main" id="{CDFFD333-89FA-1D28-83B5-F3F6C8779B7B}"/>
                </a:ext>
              </a:extLst>
            </p:cNvPr>
            <p:cNvSpPr/>
            <p:nvPr/>
          </p:nvSpPr>
          <p:spPr>
            <a:xfrm>
              <a:off x="6062891" y="1550114"/>
              <a:ext cx="5301811" cy="4592958"/>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pic>
          <p:nvPicPr>
            <p:cNvPr id="69" name="Picture 68" descr="A diagram of a radar&#10;&#10;Description automatically generated">
              <a:extLst>
                <a:ext uri="{FF2B5EF4-FFF2-40B4-BE49-F238E27FC236}">
                  <a16:creationId xmlns:a16="http://schemas.microsoft.com/office/drawing/2014/main" id="{C8856D71-0928-9000-EB51-EEFAEA24725C}"/>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681130" y="1237434"/>
              <a:ext cx="3897960" cy="5158202"/>
            </a:xfrm>
            <a:prstGeom prst="rect">
              <a:avLst/>
            </a:prstGeom>
          </p:spPr>
        </p:pic>
        <p:sp>
          <p:nvSpPr>
            <p:cNvPr id="78" name="TextBox 77">
              <a:extLst>
                <a:ext uri="{FF2B5EF4-FFF2-40B4-BE49-F238E27FC236}">
                  <a16:creationId xmlns:a16="http://schemas.microsoft.com/office/drawing/2014/main" id="{2AAD4300-2DDB-A456-D0BB-776D5918D568}"/>
                </a:ext>
              </a:extLst>
            </p:cNvPr>
            <p:cNvSpPr txBox="1"/>
            <p:nvPr/>
          </p:nvSpPr>
          <p:spPr>
            <a:xfrm>
              <a:off x="6725392" y="5558713"/>
              <a:ext cx="4063040"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Diagram of UWB Sensing Mechanism</a:t>
              </a:r>
              <a:endParaRPr lang="ko-KR" altLang="en-US" b="1">
                <a:solidFill>
                  <a:schemeClr val="bg1"/>
                </a:solidFill>
                <a:latin typeface="+mj-lt"/>
              </a:endParaRPr>
            </a:p>
          </p:txBody>
        </p:sp>
      </p:grpSp>
    </p:spTree>
    <p:extLst>
      <p:ext uri="{BB962C8B-B14F-4D97-AF65-F5344CB8AC3E}">
        <p14:creationId xmlns:p14="http://schemas.microsoft.com/office/powerpoint/2010/main" val="20273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1000" fill="hold"/>
                                        <p:tgtEl>
                                          <p:spTgt spid="82"/>
                                        </p:tgtEl>
                                        <p:attrNameLst>
                                          <p:attrName>ppt_x</p:attrName>
                                        </p:attrNameLst>
                                      </p:cBhvr>
                                      <p:tavLst>
                                        <p:tav tm="0">
                                          <p:val>
                                            <p:strVal val="#ppt_x"/>
                                          </p:val>
                                        </p:tav>
                                        <p:tav tm="100000">
                                          <p:val>
                                            <p:strVal val="#ppt_x"/>
                                          </p:val>
                                        </p:tav>
                                      </p:tavLst>
                                    </p:anim>
                                    <p:anim calcmode="lin" valueType="num">
                                      <p:cBhvr additive="base">
                                        <p:cTn id="8" dur="10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EB1FE-5675-E4C5-C27F-4A44570E899F}"/>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AC63F3C-5F22-119F-B81E-C2A609CAFC0D}"/>
              </a:ext>
            </a:extLst>
          </p:cNvPr>
          <p:cNvGrpSpPr/>
          <p:nvPr/>
        </p:nvGrpSpPr>
        <p:grpSpPr>
          <a:xfrm>
            <a:off x="3692390" y="1770061"/>
            <a:ext cx="2157064" cy="4175125"/>
            <a:chOff x="3676733" y="1770061"/>
            <a:chExt cx="2157064" cy="4175125"/>
          </a:xfrm>
        </p:grpSpPr>
        <p:sp>
          <p:nvSpPr>
            <p:cNvPr id="15" name="사각형: 둥근 모서리 19">
              <a:extLst>
                <a:ext uri="{FF2B5EF4-FFF2-40B4-BE49-F238E27FC236}">
                  <a16:creationId xmlns:a16="http://schemas.microsoft.com/office/drawing/2014/main" id="{6419EB5C-773C-7C5D-B34B-D0AD1B02C2C2}"/>
                </a:ext>
              </a:extLst>
            </p:cNvPr>
            <p:cNvSpPr/>
            <p:nvPr/>
          </p:nvSpPr>
          <p:spPr>
            <a:xfrm>
              <a:off x="3676733" y="1770061"/>
              <a:ext cx="2157064" cy="417512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131F7CE7-11A8-8BDD-58D1-2D2A3B395207}"/>
                </a:ext>
              </a:extLst>
            </p:cNvPr>
            <p:cNvSpPr txBox="1"/>
            <p:nvPr/>
          </p:nvSpPr>
          <p:spPr>
            <a:xfrm>
              <a:off x="3797598" y="3301566"/>
              <a:ext cx="1877887" cy="646331"/>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7D51AC6C-E844-B770-0D16-9CE54C7CB4EF}"/>
                </a:ext>
              </a:extLst>
            </p:cNvPr>
            <p:cNvSpPr txBox="1"/>
            <p:nvPr/>
          </p:nvSpPr>
          <p:spPr>
            <a:xfrm>
              <a:off x="3773003" y="4177976"/>
              <a:ext cx="2029461" cy="1384995"/>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sp>
        <p:nvSpPr>
          <p:cNvPr id="2" name="Title 1">
            <a:extLst>
              <a:ext uri="{FF2B5EF4-FFF2-40B4-BE49-F238E27FC236}">
                <a16:creationId xmlns:a16="http://schemas.microsoft.com/office/drawing/2014/main" id="{88FC125F-8CE3-4ACF-93D6-1990511F191C}"/>
              </a:ext>
            </a:extLst>
          </p:cNvPr>
          <p:cNvSpPr>
            <a:spLocks noGrp="1"/>
          </p:cNvSpPr>
          <p:nvPr>
            <p:ph type="title"/>
          </p:nvPr>
        </p:nvSpPr>
        <p:spPr/>
        <p:txBody>
          <a:bodyPr>
            <a:normAutofit/>
          </a:bodyPr>
          <a:lstStyle/>
          <a:p>
            <a:r>
              <a:rPr lang="en-LT" sz="4000" dirty="0">
                <a:solidFill>
                  <a:schemeClr val="bg1"/>
                </a:solidFill>
                <a:latin typeface="Aharoni" pitchFamily="2" charset="-79"/>
                <a:cs typeface="Aharoni" pitchFamily="2" charset="-79"/>
              </a:rPr>
              <a:t>3</a:t>
            </a:r>
            <a:r>
              <a:rPr lang="en-LT" sz="4000" baseline="30000" dirty="0">
                <a:solidFill>
                  <a:schemeClr val="bg1"/>
                </a:solidFill>
                <a:latin typeface="Aharoni" pitchFamily="2" charset="-79"/>
                <a:cs typeface="Aharoni" pitchFamily="2" charset="-79"/>
              </a:rPr>
              <a:t>rd</a:t>
            </a:r>
            <a:r>
              <a:rPr lang="en-LT" sz="4000" dirty="0">
                <a:solidFill>
                  <a:schemeClr val="bg1"/>
                </a:solidFill>
                <a:latin typeface="Aharoni" pitchFamily="2" charset="-79"/>
                <a:cs typeface="Aharoni" pitchFamily="2" charset="-79"/>
              </a:rPr>
              <a:t> Experiment: Sleep Apnea Detection  </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361C756D-9030-2FAD-ABE8-99CC253A6879}"/>
                  </a:ext>
                </a:extLst>
              </p:cNvPr>
              <p:cNvGraphicFramePr>
                <a:graphicFrameLocks noGrp="1" noChangeAspect="1"/>
              </p:cNvGraphicFramePr>
              <p:nvPr>
                <p:ph idx="1"/>
              </p:nvPr>
            </p:nvGraphicFramePr>
            <p:xfrm>
              <a:off x="4374697" y="2076709"/>
              <a:ext cx="776300" cy="957378"/>
            </p:xfrm>
            <a:graphic>
              <a:graphicData uri="http://schemas.microsoft.com/office/drawing/2017/model3d">
                <am3d:model3d r:embed="rId3">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4"/>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361C756D-9030-2FAD-ABE8-99CC253A6879}"/>
                  </a:ext>
                </a:extLst>
              </p:cNvPr>
              <p:cNvPicPr>
                <a:picLocks noGrp="1" noRot="1" noChangeAspect="1" noMove="1" noResize="1" noEditPoints="1" noAdjustHandles="1" noChangeArrowheads="1" noChangeShapeType="1" noCrop="1"/>
              </p:cNvPicPr>
              <p:nvPr/>
            </p:nvPicPr>
            <p:blipFill>
              <a:blip r:embed="rId4"/>
              <a:stretch>
                <a:fillRect/>
              </a:stretch>
            </p:blipFill>
            <p:spPr>
              <a:xfrm>
                <a:off x="4374697" y="2076709"/>
                <a:ext cx="776300" cy="957378"/>
              </a:xfrm>
              <a:prstGeom prst="rect">
                <a:avLst/>
              </a:prstGeom>
            </p:spPr>
          </p:pic>
        </mc:Fallback>
      </mc:AlternateContent>
      <p:grpSp>
        <p:nvGrpSpPr>
          <p:cNvPr id="3" name="Group 2">
            <a:extLst>
              <a:ext uri="{FF2B5EF4-FFF2-40B4-BE49-F238E27FC236}">
                <a16:creationId xmlns:a16="http://schemas.microsoft.com/office/drawing/2014/main" id="{CD198E35-DF07-5F0C-C988-2B658EC82062}"/>
              </a:ext>
            </a:extLst>
          </p:cNvPr>
          <p:cNvGrpSpPr/>
          <p:nvPr/>
        </p:nvGrpSpPr>
        <p:grpSpPr>
          <a:xfrm>
            <a:off x="1042231" y="1770062"/>
            <a:ext cx="2157064" cy="4175126"/>
            <a:chOff x="1042231" y="1770062"/>
            <a:chExt cx="2157064" cy="4175126"/>
          </a:xfrm>
        </p:grpSpPr>
        <p:grpSp>
          <p:nvGrpSpPr>
            <p:cNvPr id="9" name="Group 8">
              <a:extLst>
                <a:ext uri="{FF2B5EF4-FFF2-40B4-BE49-F238E27FC236}">
                  <a16:creationId xmlns:a16="http://schemas.microsoft.com/office/drawing/2014/main" id="{914D872B-9EF7-E594-4109-E0C716025D84}"/>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3E321598-DA7F-67CF-7978-772C0CD8866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45EAC697-2A4E-0D78-E763-04441D577DC8}"/>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DD72DBD4-88C6-C767-B0EE-095682E30483}"/>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D2873317-E499-7E10-3371-E99961FBDF1C}"/>
                    </a:ext>
                  </a:extLst>
                </p:cNvPr>
                <p:cNvGraphicFramePr>
                  <a:graphicFrameLocks noChangeAspect="1"/>
                </p:cNvGraphicFramePr>
                <p:nvPr/>
              </p:nvGraphicFramePr>
              <p:xfrm>
                <a:off x="1477891" y="2040429"/>
                <a:ext cx="1211247" cy="1076751"/>
              </p:xfrm>
              <a:graphic>
                <a:graphicData uri="http://schemas.microsoft.com/office/drawing/2017/model3d">
                  <am3d:model3d r:embed="rId5">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6"/>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D2873317-E499-7E10-3371-E99961FBDF1C}"/>
                    </a:ext>
                  </a:extLst>
                </p:cNvPr>
                <p:cNvPicPr>
                  <a:picLocks noGrp="1" noRot="1" noChangeAspect="1" noMove="1" noResize="1" noEditPoints="1" noAdjustHandles="1" noChangeArrowheads="1" noChangeShapeType="1" noCrop="1"/>
                </p:cNvPicPr>
                <p:nvPr/>
              </p:nvPicPr>
              <p:blipFill>
                <a:blip r:embed="rId6"/>
                <a:stretch>
                  <a:fillRect/>
                </a:stretch>
              </p:blipFill>
              <p:spPr>
                <a:xfrm>
                  <a:off x="1477891" y="2040429"/>
                  <a:ext cx="1211247" cy="1076751"/>
                </a:xfrm>
                <a:prstGeom prst="rect">
                  <a:avLst/>
                </a:prstGeom>
              </p:spPr>
            </p:pic>
          </mc:Fallback>
        </mc:AlternateContent>
      </p:grpSp>
      <p:grpSp>
        <p:nvGrpSpPr>
          <p:cNvPr id="17" name="Group 16">
            <a:extLst>
              <a:ext uri="{FF2B5EF4-FFF2-40B4-BE49-F238E27FC236}">
                <a16:creationId xmlns:a16="http://schemas.microsoft.com/office/drawing/2014/main" id="{ACB3BB4A-54B3-0E83-E6A8-82DF7D0B08C6}"/>
              </a:ext>
            </a:extLst>
          </p:cNvPr>
          <p:cNvGrpSpPr/>
          <p:nvPr/>
        </p:nvGrpSpPr>
        <p:grpSpPr>
          <a:xfrm>
            <a:off x="6342547" y="1770063"/>
            <a:ext cx="2157064" cy="4175126"/>
            <a:chOff x="6342547" y="1770063"/>
            <a:chExt cx="2157064" cy="4175126"/>
          </a:xfrm>
        </p:grpSpPr>
        <p:grpSp>
          <p:nvGrpSpPr>
            <p:cNvPr id="19" name="Group 18">
              <a:extLst>
                <a:ext uri="{FF2B5EF4-FFF2-40B4-BE49-F238E27FC236}">
                  <a16:creationId xmlns:a16="http://schemas.microsoft.com/office/drawing/2014/main" id="{BF6C7662-4AB8-E6B7-80E7-D97952EF9042}"/>
                </a:ext>
              </a:extLst>
            </p:cNvPr>
            <p:cNvGrpSpPr/>
            <p:nvPr/>
          </p:nvGrpSpPr>
          <p:grpSpPr>
            <a:xfrm>
              <a:off x="6342547" y="1770063"/>
              <a:ext cx="2157064" cy="4175126"/>
              <a:chOff x="1757711" y="2030791"/>
              <a:chExt cx="2387600" cy="3787018"/>
            </a:xfrm>
          </p:grpSpPr>
          <p:sp>
            <p:nvSpPr>
              <p:cNvPr id="20" name="사각형: 둥근 모서리 19">
                <a:extLst>
                  <a:ext uri="{FF2B5EF4-FFF2-40B4-BE49-F238E27FC236}">
                    <a16:creationId xmlns:a16="http://schemas.microsoft.com/office/drawing/2014/main" id="{66CAECFA-E235-9605-B568-68042E2076D2}"/>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FC3D9B1F-F000-E265-B263-E43043C20AD3}"/>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CE754747-4FE7-7AED-A1CA-F778D55E1ABD}"/>
                  </a:ext>
                </a:extLst>
              </p:cNvPr>
              <p:cNvSpPr txBox="1"/>
              <p:nvPr/>
            </p:nvSpPr>
            <p:spPr>
              <a:xfrm>
                <a:off x="1881113" y="4155489"/>
                <a:ext cx="2173168"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p>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sleeps</a:t>
                </a: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p:txBody>
          </p:sp>
        </p:grpSp>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AB234306-391A-9AEF-7D42-0680748D9BBC}"/>
                    </a:ext>
                  </a:extLst>
                </p:cNvPr>
                <p:cNvGraphicFramePr/>
                <p:nvPr/>
              </p:nvGraphicFramePr>
              <p:xfrm>
                <a:off x="6835761" y="2119962"/>
                <a:ext cx="1132759" cy="890977"/>
              </p:xfrm>
              <a:graphic>
                <a:graphicData uri="http://schemas.microsoft.com/office/drawing/2017/model3d">
                  <am3d:model3d r:embed="rId7">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8"/>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AB234306-391A-9AEF-7D42-0680748D9BBC}"/>
                    </a:ext>
                  </a:extLst>
                </p:cNvPr>
                <p:cNvPicPr>
                  <a:picLocks noGrp="1" noRot="1" noChangeAspect="1" noMove="1" noResize="1" noEditPoints="1" noAdjustHandles="1" noChangeArrowheads="1" noChangeShapeType="1" noCrop="1"/>
                </p:cNvPicPr>
                <p:nvPr/>
              </p:nvPicPr>
              <p:blipFill>
                <a:blip r:embed="rId8"/>
                <a:stretch>
                  <a:fillRect/>
                </a:stretch>
              </p:blipFill>
              <p:spPr>
                <a:xfrm>
                  <a:off x="6835761" y="2119962"/>
                  <a:ext cx="1132759" cy="890977"/>
                </a:xfrm>
                <a:prstGeom prst="rect">
                  <a:avLst/>
                </a:prstGeom>
              </p:spPr>
            </p:pic>
          </mc:Fallback>
        </mc:AlternateContent>
      </p:grpSp>
      <p:grpSp>
        <p:nvGrpSpPr>
          <p:cNvPr id="12" name="Group 11">
            <a:extLst>
              <a:ext uri="{FF2B5EF4-FFF2-40B4-BE49-F238E27FC236}">
                <a16:creationId xmlns:a16="http://schemas.microsoft.com/office/drawing/2014/main" id="{163A92D5-689B-42C4-F42E-C0810763B476}"/>
              </a:ext>
            </a:extLst>
          </p:cNvPr>
          <p:cNvGrpSpPr/>
          <p:nvPr/>
        </p:nvGrpSpPr>
        <p:grpSpPr>
          <a:xfrm>
            <a:off x="9005932" y="1770061"/>
            <a:ext cx="2157064" cy="4407804"/>
            <a:chOff x="9005932" y="1770061"/>
            <a:chExt cx="2157064" cy="4407804"/>
          </a:xfrm>
        </p:grpSpPr>
        <p:grpSp>
          <p:nvGrpSpPr>
            <p:cNvPr id="22" name="Group 21">
              <a:extLst>
                <a:ext uri="{FF2B5EF4-FFF2-40B4-BE49-F238E27FC236}">
                  <a16:creationId xmlns:a16="http://schemas.microsoft.com/office/drawing/2014/main" id="{C90BA567-E5B8-F728-0449-FF255BBAA213}"/>
                </a:ext>
              </a:extLst>
            </p:cNvPr>
            <p:cNvGrpSpPr/>
            <p:nvPr/>
          </p:nvGrpSpPr>
          <p:grpSpPr>
            <a:xfrm>
              <a:off x="9005932" y="1770061"/>
              <a:ext cx="2157064" cy="4175125"/>
              <a:chOff x="9005932" y="1770061"/>
              <a:chExt cx="2157064" cy="4175125"/>
            </a:xfrm>
          </p:grpSpPr>
          <p:grpSp>
            <p:nvGrpSpPr>
              <p:cNvPr id="24" name="Group 23">
                <a:extLst>
                  <a:ext uri="{FF2B5EF4-FFF2-40B4-BE49-F238E27FC236}">
                    <a16:creationId xmlns:a16="http://schemas.microsoft.com/office/drawing/2014/main" id="{5C594780-6D64-2DE9-9525-7B9E1D2D2DB9}"/>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B28CE6FA-222C-6E6B-93BC-C6121C2F7D1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D2550042-CFFF-95E0-23AD-5BC8017C9C6A}"/>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EA748123-15F8-DE44-3284-F232E06B6EBB}"/>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EA748123-15F8-DE44-3284-F232E06B6EBB}"/>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grpSp>
        <p:sp>
          <p:nvSpPr>
            <p:cNvPr id="5" name="TextBox 4">
              <a:extLst>
                <a:ext uri="{FF2B5EF4-FFF2-40B4-BE49-F238E27FC236}">
                  <a16:creationId xmlns:a16="http://schemas.microsoft.com/office/drawing/2014/main" id="{B4280CF5-8B57-00A3-50CA-1FA7B8AC4A92}"/>
                </a:ext>
              </a:extLst>
            </p:cNvPr>
            <p:cNvSpPr txBox="1"/>
            <p:nvPr/>
          </p:nvSpPr>
          <p:spPr>
            <a:xfrm>
              <a:off x="9082340" y="4238873"/>
              <a:ext cx="2004248" cy="1938992"/>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Signal Cleaning and Target Selection:</a:t>
              </a:r>
              <a:r>
                <a:rPr lang="en-GB" sz="1200">
                  <a:solidFill>
                    <a:schemeClr val="bg1"/>
                  </a:solidFill>
                </a:rPr>
                <a:t> Clutter removal and variance-based bin detection</a:t>
              </a:r>
            </a:p>
            <a:p>
              <a:pPr marL="171450" indent="-171450">
                <a:buFont typeface="Arial" panose="020B0604020202020204" pitchFamily="34" charset="0"/>
                <a:buChar char="•"/>
              </a:pPr>
              <a:r>
                <a:rPr lang="en-GB" sz="1200" b="1">
                  <a:solidFill>
                    <a:schemeClr val="bg1"/>
                  </a:solidFill>
                </a:rPr>
                <a:t>Signal Analysis:</a:t>
              </a:r>
              <a:r>
                <a:rPr lang="en-GB" sz="1200">
                  <a:solidFill>
                    <a:schemeClr val="bg1"/>
                  </a:solidFill>
                </a:rPr>
                <a:t> Bandpass filter and Hilbert envelope extraction</a:t>
              </a:r>
            </a:p>
            <a:p>
              <a:br>
                <a:rPr lang="en-GB" sz="1200">
                  <a:solidFill>
                    <a:schemeClr val="bg1"/>
                  </a:solidFill>
                </a:rPr>
              </a:br>
              <a:endParaRPr lang="ko-KR" altLang="en-US" sz="1200">
                <a:solidFill>
                  <a:schemeClr val="bg1"/>
                </a:solidFill>
              </a:endParaRPr>
            </a:p>
          </p:txBody>
        </p:sp>
      </p:grpSp>
    </p:spTree>
    <p:extLst>
      <p:ext uri="{BB962C8B-B14F-4D97-AF65-F5344CB8AC3E}">
        <p14:creationId xmlns:p14="http://schemas.microsoft.com/office/powerpoint/2010/main" val="367288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FC229-3B4B-6537-8558-5191F81757C5}"/>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8F93662-6E6C-995A-DE12-D8FC7C833235}"/>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5C3B69F8-A1F4-E3C5-B838-26F7B647C26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25280">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C4E68600-C5B5-709A-9285-1B686F2C30CA}"/>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97834517-5212-8205-A827-570649526B1A}"/>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BDE99AD5-5875-F053-655C-F568CD88CA6C}"/>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FBC1429E-7C68-2B80-6964-F5E5E7F76A94}"/>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D2B0463B-2F79-8161-0938-0E8479425E68}"/>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35938358-41E7-AC70-1BB4-B25A31127F6B}"/>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A5C111D0-3086-28DD-1439-6CDACA943EDA}"/>
              </a:ext>
            </a:extLst>
          </p:cNvPr>
          <p:cNvGrpSpPr/>
          <p:nvPr/>
        </p:nvGrpSpPr>
        <p:grpSpPr>
          <a:xfrm>
            <a:off x="6342547" y="1770063"/>
            <a:ext cx="2157064" cy="4175125"/>
            <a:chOff x="1757711" y="2030791"/>
            <a:chExt cx="2387600" cy="3787018"/>
          </a:xfrm>
        </p:grpSpPr>
        <p:sp>
          <p:nvSpPr>
            <p:cNvPr id="20" name="사각형: 둥근 모서리 19">
              <a:extLst>
                <a:ext uri="{FF2B5EF4-FFF2-40B4-BE49-F238E27FC236}">
                  <a16:creationId xmlns:a16="http://schemas.microsoft.com/office/drawing/2014/main" id="{6B12E70E-ED72-11CF-E493-EA76CBE3062A}"/>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18DB1454-3336-D2EC-A3E6-0773842F5FD1}"/>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grpSp>
      <p:sp>
        <p:nvSpPr>
          <p:cNvPr id="2" name="Title 1">
            <a:extLst>
              <a:ext uri="{FF2B5EF4-FFF2-40B4-BE49-F238E27FC236}">
                <a16:creationId xmlns:a16="http://schemas.microsoft.com/office/drawing/2014/main" id="{9FB7957E-1B58-0CAE-714D-A6EF67481989}"/>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3</a:t>
            </a:r>
            <a:r>
              <a:rPr lang="en-LT" sz="4000" baseline="30000">
                <a:solidFill>
                  <a:schemeClr val="bg1"/>
                </a:solidFill>
                <a:latin typeface="Aharoni" pitchFamily="2" charset="-79"/>
                <a:cs typeface="Aharoni" pitchFamily="2" charset="-79"/>
              </a:rPr>
              <a:t>rd</a:t>
            </a:r>
            <a:r>
              <a:rPr lang="en-LT" sz="4000">
                <a:solidFill>
                  <a:schemeClr val="bg1"/>
                </a:solidFill>
                <a:latin typeface="Aharoni" pitchFamily="2" charset="-79"/>
                <a:cs typeface="Aharoni" pitchFamily="2" charset="-79"/>
              </a:rPr>
              <a:t> Experiment: Sleep Apnea Detection </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3D0608C8-751E-3E67-8F2A-AD946D35EAF5}"/>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3">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4"/>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3D0608C8-751E-3E67-8F2A-AD946D35EAF5}"/>
                  </a:ext>
                </a:extLst>
              </p:cNvPr>
              <p:cNvPicPr>
                <a:picLocks noGrp="1" noRot="1" noChangeAspect="1" noMove="1" noResize="1" noEditPoints="1" noAdjustHandles="1" noChangeArrowheads="1" noChangeShapeType="1" noCrop="1"/>
              </p:cNvPicPr>
              <p:nvPr/>
            </p:nvPicPr>
            <p:blipFill>
              <a:blip r:embed="rId4"/>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2F9BC3D5-1879-4EA8-31BC-B6E2F37A394F}"/>
                  </a:ext>
                </a:extLst>
              </p:cNvPr>
              <p:cNvGraphicFramePr>
                <a:graphicFrameLocks noChangeAspect="1"/>
              </p:cNvGraphicFramePr>
              <p:nvPr/>
            </p:nvGraphicFramePr>
            <p:xfrm>
              <a:off x="1477891" y="2040429"/>
              <a:ext cx="1211247" cy="1076751"/>
            </p:xfrm>
            <a:graphic>
              <a:graphicData uri="http://schemas.microsoft.com/office/drawing/2017/model3d">
                <am3d:model3d r:embed="rId5">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6"/>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2F9BC3D5-1879-4EA8-31BC-B6E2F37A394F}"/>
                  </a:ext>
                </a:extLst>
              </p:cNvPr>
              <p:cNvPicPr>
                <a:picLocks noGrp="1" noRot="1" noChangeAspect="1" noMove="1" noResize="1" noEditPoints="1" noAdjustHandles="1" noChangeArrowheads="1" noChangeShapeType="1" noCrop="1"/>
              </p:cNvPicPr>
              <p:nvPr/>
            </p:nvPicPr>
            <p:blipFill>
              <a:blip r:embed="rId6"/>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DA1C24EA-4A74-7E50-BA04-EDF095243866}"/>
                  </a:ext>
                </a:extLst>
              </p:cNvPr>
              <p:cNvGraphicFramePr/>
              <p:nvPr/>
            </p:nvGraphicFramePr>
            <p:xfrm>
              <a:off x="6835761" y="2119962"/>
              <a:ext cx="1132759" cy="890977"/>
            </p:xfrm>
            <a:graphic>
              <a:graphicData uri="http://schemas.microsoft.com/office/drawing/2017/model3d">
                <am3d:model3d r:embed="rId7">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8"/>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DA1C24EA-4A74-7E50-BA04-EDF095243866}"/>
                  </a:ext>
                </a:extLst>
              </p:cNvPr>
              <p:cNvPicPr>
                <a:picLocks noGrp="1" noRot="1" noChangeAspect="1" noMove="1" noResize="1" noEditPoints="1" noAdjustHandles="1" noChangeArrowheads="1" noChangeShapeType="1" noCrop="1"/>
              </p:cNvPicPr>
              <p:nvPr/>
            </p:nvPicPr>
            <p:blipFill>
              <a:blip r:embed="rId8"/>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D59F9AFF-917C-D9BA-3CA6-306A79E3E796}"/>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3BFEE95C-4812-F161-8452-AD1229A08AF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E513BCAA-F401-03CF-45D4-8AD06417C6CD}"/>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F940FB97-D809-023F-84EC-2A34132CCD24}"/>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F940FB97-D809-023F-84EC-2A34132CCD24}"/>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3" name="TextBox 2">
            <a:extLst>
              <a:ext uri="{FF2B5EF4-FFF2-40B4-BE49-F238E27FC236}">
                <a16:creationId xmlns:a16="http://schemas.microsoft.com/office/drawing/2014/main" id="{E77F8761-19E6-524B-BDF8-3190DBEAA4C8}"/>
              </a:ext>
            </a:extLst>
          </p:cNvPr>
          <p:cNvSpPr txBox="1"/>
          <p:nvPr/>
        </p:nvSpPr>
        <p:spPr>
          <a:xfrm>
            <a:off x="6454034" y="4112508"/>
            <a:ext cx="1963337" cy="156966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p>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sleeps</a:t>
            </a: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p:txBody>
      </p:sp>
      <p:sp>
        <p:nvSpPr>
          <p:cNvPr id="5" name="TextBox 4">
            <a:extLst>
              <a:ext uri="{FF2B5EF4-FFF2-40B4-BE49-F238E27FC236}">
                <a16:creationId xmlns:a16="http://schemas.microsoft.com/office/drawing/2014/main" id="{2870282E-F013-6706-765D-8D9A75FEF9B5}"/>
              </a:ext>
            </a:extLst>
          </p:cNvPr>
          <p:cNvSpPr txBox="1"/>
          <p:nvPr/>
        </p:nvSpPr>
        <p:spPr>
          <a:xfrm>
            <a:off x="9082340" y="4238873"/>
            <a:ext cx="2004248" cy="1938992"/>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Signal Cleaning and Target Selection:</a:t>
            </a:r>
            <a:r>
              <a:rPr lang="en-GB" sz="1200">
                <a:solidFill>
                  <a:schemeClr val="bg1"/>
                </a:solidFill>
              </a:rPr>
              <a:t> Clutter removal and variance-based bin detection</a:t>
            </a:r>
          </a:p>
          <a:p>
            <a:pPr marL="171450" indent="-171450">
              <a:buFont typeface="Arial" panose="020B0604020202020204" pitchFamily="34" charset="0"/>
              <a:buChar char="•"/>
            </a:pPr>
            <a:r>
              <a:rPr lang="en-GB" sz="1200" b="1">
                <a:solidFill>
                  <a:schemeClr val="bg1"/>
                </a:solidFill>
              </a:rPr>
              <a:t>Signal Analysis:</a:t>
            </a:r>
            <a:r>
              <a:rPr lang="en-GB" sz="1200">
                <a:solidFill>
                  <a:schemeClr val="bg1"/>
                </a:solidFill>
              </a:rPr>
              <a:t> Bandpass filter and Hilbert envelope extraction</a:t>
            </a:r>
          </a:p>
          <a:p>
            <a:br>
              <a:rPr lang="en-GB" sz="1200">
                <a:solidFill>
                  <a:schemeClr val="bg1"/>
                </a:solidFill>
              </a:rPr>
            </a:br>
            <a:endParaRPr lang="ko-KR" altLang="en-US" sz="1200">
              <a:solidFill>
                <a:schemeClr val="bg1"/>
              </a:solidFill>
            </a:endParaRPr>
          </a:p>
        </p:txBody>
      </p:sp>
    </p:spTree>
    <p:extLst>
      <p:ext uri="{BB962C8B-B14F-4D97-AF65-F5344CB8AC3E}">
        <p14:creationId xmlns:p14="http://schemas.microsoft.com/office/powerpoint/2010/main" val="377655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AAC2-4567-79DC-6768-5C0BFEE8BB32}"/>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4F7FE754-64C9-4E0C-FE2B-136EDA777186}"/>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490CDB70-5DC2-AF74-0200-127E1908C5F0}"/>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F6B4ED99-A9C8-F8B0-6A6B-E84E28503645}"/>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6B48CDFF-CC9C-B06E-3CC7-02D454AF23EE}"/>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BB0E6E8D-3969-D21C-100C-7B48512EA4C1}"/>
              </a:ext>
            </a:extLst>
          </p:cNvPr>
          <p:cNvGrpSpPr/>
          <p:nvPr/>
        </p:nvGrpSpPr>
        <p:grpSpPr>
          <a:xfrm>
            <a:off x="3692389" y="1770063"/>
            <a:ext cx="2157064" cy="4175125"/>
            <a:chOff x="1757711" y="2030791"/>
            <a:chExt cx="2387600" cy="3787017"/>
          </a:xfrm>
          <a:effectLst>
            <a:glow rad="215900">
              <a:srgbClr val="40D6BD">
                <a:alpha val="25000"/>
              </a:srgbClr>
            </a:glow>
          </a:effectLst>
        </p:grpSpPr>
        <p:sp>
          <p:nvSpPr>
            <p:cNvPr id="15" name="사각형: 둥근 모서리 19">
              <a:extLst>
                <a:ext uri="{FF2B5EF4-FFF2-40B4-BE49-F238E27FC236}">
                  <a16:creationId xmlns:a16="http://schemas.microsoft.com/office/drawing/2014/main" id="{A6B26539-FC11-6CFA-218B-60AEB4519ED0}"/>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84632E04-B695-5C6B-6D25-71D772FE7E17}"/>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36AFC1E7-3062-A505-1C91-FB9928D41620}"/>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US" sz="1200" b="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a:t>
              </a:r>
              <a:r>
                <a:rPr lang="en-GB" sz="1200" b="1" err="1">
                  <a:solidFill>
                    <a:schemeClr val="bg1"/>
                  </a:solidFill>
                </a:rPr>
                <a:t>fF</a:t>
              </a:r>
              <a:r>
                <a:rPr lang="en-GB" sz="1200" b="1">
                  <a:solidFill>
                    <a:schemeClr val="bg1"/>
                  </a:solidFill>
                </a:rPr>
                <a:t>)</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A5336EE4-2177-F2A0-9F0E-3463D6E1898C}"/>
              </a:ext>
            </a:extLst>
          </p:cNvPr>
          <p:cNvGrpSpPr/>
          <p:nvPr/>
        </p:nvGrpSpPr>
        <p:grpSpPr>
          <a:xfrm>
            <a:off x="6342547" y="1770063"/>
            <a:ext cx="2157064" cy="4175125"/>
            <a:chOff x="1757711" y="2030791"/>
            <a:chExt cx="2387600" cy="3787018"/>
          </a:xfrm>
        </p:grpSpPr>
        <p:sp>
          <p:nvSpPr>
            <p:cNvPr id="20" name="사각형: 둥근 모서리 19">
              <a:extLst>
                <a:ext uri="{FF2B5EF4-FFF2-40B4-BE49-F238E27FC236}">
                  <a16:creationId xmlns:a16="http://schemas.microsoft.com/office/drawing/2014/main" id="{ED8683D0-DEDB-BAFE-ED60-0800C212B90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B05149F9-0A10-5A69-BE91-A07037C0972F}"/>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grpSp>
      <p:sp>
        <p:nvSpPr>
          <p:cNvPr id="2" name="Title 1">
            <a:extLst>
              <a:ext uri="{FF2B5EF4-FFF2-40B4-BE49-F238E27FC236}">
                <a16:creationId xmlns:a16="http://schemas.microsoft.com/office/drawing/2014/main" id="{63F13435-D205-7C2D-46AB-D44C338000DC}"/>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3</a:t>
            </a:r>
            <a:r>
              <a:rPr lang="en-LT" sz="4000" baseline="30000">
                <a:solidFill>
                  <a:schemeClr val="bg1"/>
                </a:solidFill>
                <a:latin typeface="Aharoni" pitchFamily="2" charset="-79"/>
                <a:cs typeface="Aharoni" pitchFamily="2" charset="-79"/>
              </a:rPr>
              <a:t>rd</a:t>
            </a:r>
            <a:r>
              <a:rPr lang="en-LT" sz="4000">
                <a:solidFill>
                  <a:schemeClr val="bg1"/>
                </a:solidFill>
                <a:latin typeface="Aharoni" pitchFamily="2" charset="-79"/>
                <a:cs typeface="Aharoni" pitchFamily="2" charset="-79"/>
              </a:rPr>
              <a:t> Experiment: Sleep Apnea Detection </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8E83702E-F2B5-FC32-9FAC-10BD519BABC6}"/>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3">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4"/>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8E83702E-F2B5-FC32-9FAC-10BD519BABC6}"/>
                  </a:ext>
                </a:extLst>
              </p:cNvPr>
              <p:cNvPicPr>
                <a:picLocks noGrp="1" noRot="1" noChangeAspect="1" noMove="1" noResize="1" noEditPoints="1" noAdjustHandles="1" noChangeArrowheads="1" noChangeShapeType="1" noCrop="1"/>
              </p:cNvPicPr>
              <p:nvPr/>
            </p:nvPicPr>
            <p:blipFill>
              <a:blip r:embed="rId4"/>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A0736589-D9D3-76E4-A6EB-EA23B3F11B9A}"/>
                  </a:ext>
                </a:extLst>
              </p:cNvPr>
              <p:cNvGraphicFramePr>
                <a:graphicFrameLocks noChangeAspect="1"/>
              </p:cNvGraphicFramePr>
              <p:nvPr/>
            </p:nvGraphicFramePr>
            <p:xfrm>
              <a:off x="1477891" y="2040429"/>
              <a:ext cx="1211247" cy="1076751"/>
            </p:xfrm>
            <a:graphic>
              <a:graphicData uri="http://schemas.microsoft.com/office/drawing/2017/model3d">
                <am3d:model3d r:embed="rId5">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6"/>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A0736589-D9D3-76E4-A6EB-EA23B3F11B9A}"/>
                  </a:ext>
                </a:extLst>
              </p:cNvPr>
              <p:cNvPicPr>
                <a:picLocks noGrp="1" noRot="1" noChangeAspect="1" noMove="1" noResize="1" noEditPoints="1" noAdjustHandles="1" noChangeArrowheads="1" noChangeShapeType="1" noCrop="1"/>
              </p:cNvPicPr>
              <p:nvPr/>
            </p:nvPicPr>
            <p:blipFill>
              <a:blip r:embed="rId6"/>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C9F97BEA-5EA2-00FC-3414-875DA85A989A}"/>
                  </a:ext>
                </a:extLst>
              </p:cNvPr>
              <p:cNvGraphicFramePr/>
              <p:nvPr/>
            </p:nvGraphicFramePr>
            <p:xfrm>
              <a:off x="6835761" y="2119962"/>
              <a:ext cx="1132759" cy="890977"/>
            </p:xfrm>
            <a:graphic>
              <a:graphicData uri="http://schemas.microsoft.com/office/drawing/2017/model3d">
                <am3d:model3d r:embed="rId7">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8"/>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C9F97BEA-5EA2-00FC-3414-875DA85A989A}"/>
                  </a:ext>
                </a:extLst>
              </p:cNvPr>
              <p:cNvPicPr>
                <a:picLocks noGrp="1" noRot="1" noChangeAspect="1" noMove="1" noResize="1" noEditPoints="1" noAdjustHandles="1" noChangeArrowheads="1" noChangeShapeType="1" noCrop="1"/>
              </p:cNvPicPr>
              <p:nvPr/>
            </p:nvPicPr>
            <p:blipFill>
              <a:blip r:embed="rId8"/>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01C54393-CD72-57CE-8746-3070E9F22608}"/>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8AECEE2B-20D0-6BA4-A47B-FEA6F0BBC3A8}"/>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6F543FCC-B7EB-84CD-65FB-1ADE25D9032C}"/>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46244289-73FA-BBC0-D5AF-6A954C7EBFAA}"/>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46244289-73FA-BBC0-D5AF-6A954C7EBFAA}"/>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3" name="TextBox 2">
            <a:extLst>
              <a:ext uri="{FF2B5EF4-FFF2-40B4-BE49-F238E27FC236}">
                <a16:creationId xmlns:a16="http://schemas.microsoft.com/office/drawing/2014/main" id="{E2199F5E-560F-5B78-AA08-A2A23A239BCD}"/>
              </a:ext>
            </a:extLst>
          </p:cNvPr>
          <p:cNvSpPr txBox="1"/>
          <p:nvPr/>
        </p:nvSpPr>
        <p:spPr>
          <a:xfrm>
            <a:off x="6454034" y="4112508"/>
            <a:ext cx="1963337" cy="156966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p>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sleeps</a:t>
            </a: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p:txBody>
      </p:sp>
      <p:sp>
        <p:nvSpPr>
          <p:cNvPr id="5" name="TextBox 4">
            <a:extLst>
              <a:ext uri="{FF2B5EF4-FFF2-40B4-BE49-F238E27FC236}">
                <a16:creationId xmlns:a16="http://schemas.microsoft.com/office/drawing/2014/main" id="{438798E7-40F5-90E8-ECF8-C4EBD6D9A88F}"/>
              </a:ext>
            </a:extLst>
          </p:cNvPr>
          <p:cNvSpPr txBox="1"/>
          <p:nvPr/>
        </p:nvSpPr>
        <p:spPr>
          <a:xfrm>
            <a:off x="9082340" y="4238873"/>
            <a:ext cx="2004248" cy="1938992"/>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Signal Cleaning and Target Selection:</a:t>
            </a:r>
            <a:r>
              <a:rPr lang="en-GB" sz="1200">
                <a:solidFill>
                  <a:schemeClr val="bg1"/>
                </a:solidFill>
              </a:rPr>
              <a:t> Clutter removal and variance-based bin detection</a:t>
            </a:r>
          </a:p>
          <a:p>
            <a:pPr marL="171450" indent="-171450">
              <a:buFont typeface="Arial" panose="020B0604020202020204" pitchFamily="34" charset="0"/>
              <a:buChar char="•"/>
            </a:pPr>
            <a:r>
              <a:rPr lang="en-GB" sz="1200" b="1">
                <a:solidFill>
                  <a:schemeClr val="bg1"/>
                </a:solidFill>
              </a:rPr>
              <a:t>Signal Analysis:</a:t>
            </a:r>
            <a:r>
              <a:rPr lang="en-GB" sz="1200">
                <a:solidFill>
                  <a:schemeClr val="bg1"/>
                </a:solidFill>
              </a:rPr>
              <a:t> Bandpass filter and Hilbert envelope extraction</a:t>
            </a:r>
          </a:p>
          <a:p>
            <a:br>
              <a:rPr lang="en-GB" sz="1200">
                <a:solidFill>
                  <a:schemeClr val="bg1"/>
                </a:solidFill>
              </a:rPr>
            </a:br>
            <a:endParaRPr lang="ko-KR" altLang="en-US" sz="1200">
              <a:solidFill>
                <a:schemeClr val="bg1"/>
              </a:solidFill>
            </a:endParaRPr>
          </a:p>
        </p:txBody>
      </p:sp>
    </p:spTree>
    <p:extLst>
      <p:ext uri="{BB962C8B-B14F-4D97-AF65-F5344CB8AC3E}">
        <p14:creationId xmlns:p14="http://schemas.microsoft.com/office/powerpoint/2010/main" val="23727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55618-482D-960D-E764-3BA00399DF00}"/>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0D48820-68D2-647E-AE56-C6CDF3A39063}"/>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CBE856B8-09EA-EC07-6C2F-E03E0B02D8F5}"/>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165C7858-A735-649B-33DF-B6440D046807}"/>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360CCD91-BF14-E0DC-DD33-C43CE644EF32}"/>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132F14A3-8C5D-B49C-5D62-CD67C75E9BC1}"/>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B26223AC-C963-1C77-080E-A5B142B2EA96}"/>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2312F8CA-9DCA-7F97-05D8-51C31FBBD203}"/>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A1FAAAE8-6B20-87E1-9652-ECF9E3FFF6AC}"/>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1BD3CF1C-3F7F-A5C0-7739-E95ABC261F5E}"/>
              </a:ext>
            </a:extLst>
          </p:cNvPr>
          <p:cNvGrpSpPr/>
          <p:nvPr/>
        </p:nvGrpSpPr>
        <p:grpSpPr>
          <a:xfrm>
            <a:off x="6342547" y="1770063"/>
            <a:ext cx="2157064" cy="4175125"/>
            <a:chOff x="1757711" y="2030791"/>
            <a:chExt cx="2387600" cy="3787018"/>
          </a:xfrm>
        </p:grpSpPr>
        <p:sp>
          <p:nvSpPr>
            <p:cNvPr id="20" name="사각형: 둥근 모서리 19">
              <a:extLst>
                <a:ext uri="{FF2B5EF4-FFF2-40B4-BE49-F238E27FC236}">
                  <a16:creationId xmlns:a16="http://schemas.microsoft.com/office/drawing/2014/main" id="{2422BDF8-2959-ABCA-FCEB-7851DDE2849B}"/>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F95B10F0-800C-1B58-3EA4-03DFBB2E497C}"/>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grpSp>
      <p:sp>
        <p:nvSpPr>
          <p:cNvPr id="2" name="Title 1">
            <a:extLst>
              <a:ext uri="{FF2B5EF4-FFF2-40B4-BE49-F238E27FC236}">
                <a16:creationId xmlns:a16="http://schemas.microsoft.com/office/drawing/2014/main" id="{D9BD01B5-F836-5E9D-71E4-A31FB60789ED}"/>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3</a:t>
            </a:r>
            <a:r>
              <a:rPr lang="en-LT" sz="4000" baseline="30000">
                <a:solidFill>
                  <a:schemeClr val="bg1"/>
                </a:solidFill>
                <a:latin typeface="Aharoni" pitchFamily="2" charset="-79"/>
                <a:cs typeface="Aharoni" pitchFamily="2" charset="-79"/>
              </a:rPr>
              <a:t>rd</a:t>
            </a:r>
            <a:r>
              <a:rPr lang="en-LT" sz="4000">
                <a:solidFill>
                  <a:schemeClr val="bg1"/>
                </a:solidFill>
                <a:latin typeface="Aharoni" pitchFamily="2" charset="-79"/>
                <a:cs typeface="Aharoni" pitchFamily="2" charset="-79"/>
              </a:rPr>
              <a:t> Experiment: Sleep Apnea Detection </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A3D2246E-FFE3-9E0B-00EE-24D0BFE82DD3}"/>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3">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4"/>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A3D2246E-FFE3-9E0B-00EE-24D0BFE82DD3}"/>
                  </a:ext>
                </a:extLst>
              </p:cNvPr>
              <p:cNvPicPr>
                <a:picLocks noGrp="1" noRot="1" noChangeAspect="1" noMove="1" noResize="1" noEditPoints="1" noAdjustHandles="1" noChangeArrowheads="1" noChangeShapeType="1" noCrop="1"/>
              </p:cNvPicPr>
              <p:nvPr/>
            </p:nvPicPr>
            <p:blipFill>
              <a:blip r:embed="rId4"/>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30AD380C-28DD-D7B2-BDCD-D88FF3B31F2F}"/>
                  </a:ext>
                </a:extLst>
              </p:cNvPr>
              <p:cNvGraphicFramePr>
                <a:graphicFrameLocks noChangeAspect="1"/>
              </p:cNvGraphicFramePr>
              <p:nvPr/>
            </p:nvGraphicFramePr>
            <p:xfrm>
              <a:off x="1477891" y="2040429"/>
              <a:ext cx="1211247" cy="1076751"/>
            </p:xfrm>
            <a:graphic>
              <a:graphicData uri="http://schemas.microsoft.com/office/drawing/2017/model3d">
                <am3d:model3d r:embed="rId5">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6"/>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30AD380C-28DD-D7B2-BDCD-D88FF3B31F2F}"/>
                  </a:ext>
                </a:extLst>
              </p:cNvPr>
              <p:cNvPicPr>
                <a:picLocks noGrp="1" noRot="1" noChangeAspect="1" noMove="1" noResize="1" noEditPoints="1" noAdjustHandles="1" noChangeArrowheads="1" noChangeShapeType="1" noCrop="1"/>
              </p:cNvPicPr>
              <p:nvPr/>
            </p:nvPicPr>
            <p:blipFill>
              <a:blip r:embed="rId6"/>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A5016FC2-A5A3-B482-396D-977350B8EB16}"/>
                  </a:ext>
                </a:extLst>
              </p:cNvPr>
              <p:cNvGraphicFramePr/>
              <p:nvPr/>
            </p:nvGraphicFramePr>
            <p:xfrm>
              <a:off x="6835761" y="2119962"/>
              <a:ext cx="1132759" cy="890977"/>
            </p:xfrm>
            <a:graphic>
              <a:graphicData uri="http://schemas.microsoft.com/office/drawing/2017/model3d">
                <am3d:model3d r:embed="rId7">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8"/>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A5016FC2-A5A3-B482-396D-977350B8EB16}"/>
                  </a:ext>
                </a:extLst>
              </p:cNvPr>
              <p:cNvPicPr>
                <a:picLocks noGrp="1" noRot="1" noChangeAspect="1" noMove="1" noResize="1" noEditPoints="1" noAdjustHandles="1" noChangeArrowheads="1" noChangeShapeType="1" noCrop="1"/>
              </p:cNvPicPr>
              <p:nvPr/>
            </p:nvPicPr>
            <p:blipFill>
              <a:blip r:embed="rId8"/>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B5C89238-E6E9-324C-E258-9304E16C8DD4}"/>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E5EA4B60-3086-8AF4-F21B-6E159413076A}"/>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003DC2B8-940D-F11D-3F30-8EFEF3DD32DD}"/>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CDE5CB6B-81CC-5D01-D340-36542F19F725}"/>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CDE5CB6B-81CC-5D01-D340-36542F19F725}"/>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3" name="TextBox 2">
            <a:extLst>
              <a:ext uri="{FF2B5EF4-FFF2-40B4-BE49-F238E27FC236}">
                <a16:creationId xmlns:a16="http://schemas.microsoft.com/office/drawing/2014/main" id="{85FD6083-75D1-6978-1ADF-3DB9DCABA7C4}"/>
              </a:ext>
            </a:extLst>
          </p:cNvPr>
          <p:cNvSpPr txBox="1"/>
          <p:nvPr/>
        </p:nvSpPr>
        <p:spPr>
          <a:xfrm>
            <a:off x="6454034" y="4112508"/>
            <a:ext cx="1963337" cy="156966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p>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sleeps</a:t>
            </a: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p:txBody>
      </p:sp>
      <p:sp>
        <p:nvSpPr>
          <p:cNvPr id="5" name="TextBox 4">
            <a:extLst>
              <a:ext uri="{FF2B5EF4-FFF2-40B4-BE49-F238E27FC236}">
                <a16:creationId xmlns:a16="http://schemas.microsoft.com/office/drawing/2014/main" id="{0D78F386-84FB-74BF-FA2B-FB8D15FC932B}"/>
              </a:ext>
            </a:extLst>
          </p:cNvPr>
          <p:cNvSpPr txBox="1"/>
          <p:nvPr/>
        </p:nvSpPr>
        <p:spPr>
          <a:xfrm>
            <a:off x="9082340" y="4238873"/>
            <a:ext cx="2004248" cy="1938992"/>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Signal Cleaning and Target Selection:</a:t>
            </a:r>
            <a:r>
              <a:rPr lang="en-GB" sz="1200">
                <a:solidFill>
                  <a:schemeClr val="bg1"/>
                </a:solidFill>
              </a:rPr>
              <a:t> Clutter removal and variance-based bin detection</a:t>
            </a:r>
          </a:p>
          <a:p>
            <a:pPr marL="171450" indent="-171450">
              <a:buFont typeface="Arial" panose="020B0604020202020204" pitchFamily="34" charset="0"/>
              <a:buChar char="•"/>
            </a:pPr>
            <a:r>
              <a:rPr lang="en-GB" sz="1200" b="1">
                <a:solidFill>
                  <a:schemeClr val="bg1"/>
                </a:solidFill>
              </a:rPr>
              <a:t>Signal Analysis:</a:t>
            </a:r>
            <a:r>
              <a:rPr lang="en-GB" sz="1200">
                <a:solidFill>
                  <a:schemeClr val="bg1"/>
                </a:solidFill>
              </a:rPr>
              <a:t> Bandpass filter and Hilbert envelope extraction</a:t>
            </a:r>
          </a:p>
          <a:p>
            <a:br>
              <a:rPr lang="en-GB" sz="1200">
                <a:solidFill>
                  <a:schemeClr val="bg1"/>
                </a:solidFill>
              </a:rPr>
            </a:br>
            <a:endParaRPr lang="ko-KR" altLang="en-US" sz="1200">
              <a:solidFill>
                <a:schemeClr val="bg1"/>
              </a:solidFill>
            </a:endParaRPr>
          </a:p>
        </p:txBody>
      </p:sp>
    </p:spTree>
    <p:extLst>
      <p:ext uri="{BB962C8B-B14F-4D97-AF65-F5344CB8AC3E}">
        <p14:creationId xmlns:p14="http://schemas.microsoft.com/office/powerpoint/2010/main" val="366022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D6ABC-F040-CA0F-C63C-2BCB8DD98DB4}"/>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7F2B8F0-30F6-3591-25E6-5EDF038A9995}"/>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A18AA75C-D0BF-B5C0-F746-D709F92646A8}"/>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44A16210-3650-7BF2-3F49-033445E39955}"/>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3F6F27B9-367C-1E2C-BFEC-214F155B32A1}"/>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C2FB7573-3F5A-D585-48EB-5842C171F037}"/>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51E57B32-F064-4D58-AC2D-64DDFB9872E3}"/>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4E2520AB-AC4E-0CD9-6B84-5AE39C254420}"/>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9A546B09-4C01-0730-8945-701EDD2483B9}"/>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3AAC2618-A789-A896-00BD-FA9E8919B3E9}"/>
              </a:ext>
            </a:extLst>
          </p:cNvPr>
          <p:cNvGrpSpPr/>
          <p:nvPr/>
        </p:nvGrpSpPr>
        <p:grpSpPr>
          <a:xfrm>
            <a:off x="6342547" y="1770063"/>
            <a:ext cx="2157064" cy="4175125"/>
            <a:chOff x="1757711" y="2030791"/>
            <a:chExt cx="2387600" cy="3787018"/>
          </a:xfrm>
        </p:grpSpPr>
        <p:sp>
          <p:nvSpPr>
            <p:cNvPr id="20" name="사각형: 둥근 모서리 19">
              <a:extLst>
                <a:ext uri="{FF2B5EF4-FFF2-40B4-BE49-F238E27FC236}">
                  <a16:creationId xmlns:a16="http://schemas.microsoft.com/office/drawing/2014/main" id="{FC0FAEC0-9FF8-D741-12D6-1C1FB9D01DAD}"/>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9ED70C32-7E73-E292-FD18-A3D257D8A4A3}"/>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grpSp>
      <p:sp>
        <p:nvSpPr>
          <p:cNvPr id="2" name="Title 1">
            <a:extLst>
              <a:ext uri="{FF2B5EF4-FFF2-40B4-BE49-F238E27FC236}">
                <a16:creationId xmlns:a16="http://schemas.microsoft.com/office/drawing/2014/main" id="{9002E149-DE4B-5ACB-D686-F61992A90280}"/>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3</a:t>
            </a:r>
            <a:r>
              <a:rPr lang="en-LT" sz="4000" baseline="30000">
                <a:solidFill>
                  <a:schemeClr val="bg1"/>
                </a:solidFill>
                <a:latin typeface="Aharoni" pitchFamily="2" charset="-79"/>
                <a:cs typeface="Aharoni" pitchFamily="2" charset="-79"/>
              </a:rPr>
              <a:t>rd</a:t>
            </a:r>
            <a:r>
              <a:rPr lang="en-LT" sz="4000">
                <a:solidFill>
                  <a:schemeClr val="bg1"/>
                </a:solidFill>
                <a:latin typeface="Aharoni" pitchFamily="2" charset="-79"/>
                <a:cs typeface="Aharoni" pitchFamily="2" charset="-79"/>
              </a:rPr>
              <a:t> Experiment: Sleep Apnea Detection </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C955C62B-C44C-92E4-FD43-A586AE681D50}"/>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3">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4"/>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C955C62B-C44C-92E4-FD43-A586AE681D50}"/>
                  </a:ext>
                </a:extLst>
              </p:cNvPr>
              <p:cNvPicPr>
                <a:picLocks noGrp="1" noRot="1" noChangeAspect="1" noMove="1" noResize="1" noEditPoints="1" noAdjustHandles="1" noChangeArrowheads="1" noChangeShapeType="1" noCrop="1"/>
              </p:cNvPicPr>
              <p:nvPr/>
            </p:nvPicPr>
            <p:blipFill>
              <a:blip r:embed="rId4"/>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F1A94A65-C349-0BBF-2A04-FA77E1FA53F4}"/>
                  </a:ext>
                </a:extLst>
              </p:cNvPr>
              <p:cNvGraphicFramePr>
                <a:graphicFrameLocks noChangeAspect="1"/>
              </p:cNvGraphicFramePr>
              <p:nvPr/>
            </p:nvGraphicFramePr>
            <p:xfrm>
              <a:off x="1477891" y="2040429"/>
              <a:ext cx="1211247" cy="1076751"/>
            </p:xfrm>
            <a:graphic>
              <a:graphicData uri="http://schemas.microsoft.com/office/drawing/2017/model3d">
                <am3d:model3d r:embed="rId5">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6"/>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F1A94A65-C349-0BBF-2A04-FA77E1FA53F4}"/>
                  </a:ext>
                </a:extLst>
              </p:cNvPr>
              <p:cNvPicPr>
                <a:picLocks noGrp="1" noRot="1" noChangeAspect="1" noMove="1" noResize="1" noEditPoints="1" noAdjustHandles="1" noChangeArrowheads="1" noChangeShapeType="1" noCrop="1"/>
              </p:cNvPicPr>
              <p:nvPr/>
            </p:nvPicPr>
            <p:blipFill>
              <a:blip r:embed="rId6"/>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3E66B759-7055-EDE8-16C7-A86F76B40A7F}"/>
                  </a:ext>
                </a:extLst>
              </p:cNvPr>
              <p:cNvGraphicFramePr/>
              <p:nvPr/>
            </p:nvGraphicFramePr>
            <p:xfrm>
              <a:off x="6835761" y="2119962"/>
              <a:ext cx="1132759" cy="890977"/>
            </p:xfrm>
            <a:graphic>
              <a:graphicData uri="http://schemas.microsoft.com/office/drawing/2017/model3d">
                <am3d:model3d r:embed="rId7">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8"/>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3E66B759-7055-EDE8-16C7-A86F76B40A7F}"/>
                  </a:ext>
                </a:extLst>
              </p:cNvPr>
              <p:cNvPicPr>
                <a:picLocks noGrp="1" noRot="1" noChangeAspect="1" noMove="1" noResize="1" noEditPoints="1" noAdjustHandles="1" noChangeArrowheads="1" noChangeShapeType="1" noCrop="1"/>
              </p:cNvPicPr>
              <p:nvPr/>
            </p:nvPicPr>
            <p:blipFill>
              <a:blip r:embed="rId8"/>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AB74B97D-1453-B8DF-C6FD-C1C2E2DFBC71}"/>
              </a:ext>
            </a:extLst>
          </p:cNvPr>
          <p:cNvGrpSpPr/>
          <p:nvPr/>
        </p:nvGrpSpPr>
        <p:grpSpPr>
          <a:xfrm>
            <a:off x="9005932" y="1770061"/>
            <a:ext cx="2157064" cy="4407804"/>
            <a:chOff x="1757711" y="2030791"/>
            <a:chExt cx="2387600" cy="3998068"/>
          </a:xfrm>
        </p:grpSpPr>
        <p:sp>
          <p:nvSpPr>
            <p:cNvPr id="25" name="사각형: 둥근 모서리 19">
              <a:extLst>
                <a:ext uri="{FF2B5EF4-FFF2-40B4-BE49-F238E27FC236}">
                  <a16:creationId xmlns:a16="http://schemas.microsoft.com/office/drawing/2014/main" id="{1900FA9B-B390-540D-9BD8-6ABF4F178684}"/>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4BE4BA19-303B-16CF-D4BF-858E94F7E147}"/>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2099D305-6B16-061C-F545-AD96CF10E2D7}"/>
                </a:ext>
              </a:extLst>
            </p:cNvPr>
            <p:cNvSpPr txBox="1"/>
            <p:nvPr/>
          </p:nvSpPr>
          <p:spPr>
            <a:xfrm>
              <a:off x="1842285" y="4270110"/>
              <a:ext cx="2218452" cy="1758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Signal Cleaning and Target Selection:</a:t>
              </a:r>
              <a:r>
                <a:rPr lang="en-GB" sz="1200">
                  <a:solidFill>
                    <a:schemeClr val="bg1"/>
                  </a:solidFill>
                </a:rPr>
                <a:t> Clutter removal and variance-based bin detection</a:t>
              </a:r>
            </a:p>
            <a:p>
              <a:pPr marL="171450" indent="-171450">
                <a:buFont typeface="Arial" panose="020B0604020202020204" pitchFamily="34" charset="0"/>
                <a:buChar char="•"/>
              </a:pPr>
              <a:r>
                <a:rPr lang="en-GB" sz="1200" b="1">
                  <a:solidFill>
                    <a:schemeClr val="bg1"/>
                  </a:solidFill>
                </a:rPr>
                <a:t>Signal Analysis:</a:t>
              </a:r>
              <a:r>
                <a:rPr lang="en-GB" sz="1200">
                  <a:solidFill>
                    <a:schemeClr val="bg1"/>
                  </a:solidFill>
                </a:rPr>
                <a:t> Bandpass filter and Hilbert envelope extraction</a:t>
              </a:r>
            </a:p>
            <a:p>
              <a:br>
                <a:rPr lang="en-GB" sz="1200">
                  <a:solidFill>
                    <a:schemeClr val="bg1"/>
                  </a:solidFill>
                </a:rPr>
              </a:b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540BFC71-22E7-3939-5886-3EA3D04F1566}"/>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540BFC71-22E7-3939-5886-3EA3D04F1566}"/>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sp>
        <p:nvSpPr>
          <p:cNvPr id="3" name="TextBox 2">
            <a:extLst>
              <a:ext uri="{FF2B5EF4-FFF2-40B4-BE49-F238E27FC236}">
                <a16:creationId xmlns:a16="http://schemas.microsoft.com/office/drawing/2014/main" id="{B5E66126-5D44-708C-5B59-63712CB57DF3}"/>
              </a:ext>
            </a:extLst>
          </p:cNvPr>
          <p:cNvSpPr txBox="1"/>
          <p:nvPr/>
        </p:nvSpPr>
        <p:spPr>
          <a:xfrm>
            <a:off x="6454034" y="4112508"/>
            <a:ext cx="1963337" cy="156966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p>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sleeps</a:t>
            </a: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p:txBody>
      </p:sp>
    </p:spTree>
    <p:extLst>
      <p:ext uri="{BB962C8B-B14F-4D97-AF65-F5344CB8AC3E}">
        <p14:creationId xmlns:p14="http://schemas.microsoft.com/office/powerpoint/2010/main" val="203796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512" repeatCount="indefinite" fill="hold" nodeType="withEffect">
                                  <p:stCondLst>
                                    <p:cond delay="0"/>
                                  </p:stCondLst>
                                  <p:childTnLst>
                                    <p:animRot by="-21600000">
                                      <p:cBhvr>
                                        <p:cTn id="6" dur="5000" fill="hold"/>
                                        <p:tgtEl>
                                          <p:spTgt spid="8"/>
                                        </p:tgtEl>
                                        <p:attrNameLst>
                                          <p:attrName>3d.view.rotation.x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C57BA11-C8AD-1EE0-D9F7-811822BFE02D}"/>
              </a:ext>
            </a:extLst>
          </p:cNvPr>
          <p:cNvSpPr>
            <a:spLocks noGrp="1"/>
          </p:cNvSpPr>
          <p:nvPr>
            <p:ph type="title"/>
          </p:nvPr>
        </p:nvSpPr>
        <p:spPr>
          <a:xfrm>
            <a:off x="838200" y="540223"/>
            <a:ext cx="10515600" cy="1325563"/>
          </a:xfrm>
        </p:spPr>
        <p:txBody>
          <a:bodyPr>
            <a:normAutofit fontScale="90000"/>
          </a:bodyPr>
          <a:lstStyle/>
          <a:p>
            <a:r>
              <a:rPr lang="en-LT" sz="4800">
                <a:solidFill>
                  <a:schemeClr val="bg1"/>
                </a:solidFill>
                <a:latin typeface="Aharoni" pitchFamily="2" charset="-79"/>
                <a:cs typeface="Aharoni" pitchFamily="2" charset="-79"/>
              </a:rPr>
              <a:t>Sleep Apnea Detection: Detailed Processing Techinques</a:t>
            </a:r>
          </a:p>
        </p:txBody>
      </p:sp>
      <p:sp>
        <p:nvSpPr>
          <p:cNvPr id="18" name="사각형: 둥근 모서리 19">
            <a:extLst>
              <a:ext uri="{FF2B5EF4-FFF2-40B4-BE49-F238E27FC236}">
                <a16:creationId xmlns:a16="http://schemas.microsoft.com/office/drawing/2014/main" id="{AA2D3B3D-87B7-0D58-6A3F-BDE8A29A41BC}"/>
              </a:ext>
            </a:extLst>
          </p:cNvPr>
          <p:cNvSpPr/>
          <p:nvPr/>
        </p:nvSpPr>
        <p:spPr>
          <a:xfrm>
            <a:off x="916021" y="2113778"/>
            <a:ext cx="3154194" cy="203020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0" u="none" strike="noStrike">
                <a:solidFill>
                  <a:schemeClr val="bg1"/>
                </a:solidFill>
                <a:effectLst/>
                <a:latin typeface="+mj-lt"/>
              </a:rPr>
              <a:t>Clutter Removal</a:t>
            </a:r>
            <a:endParaRPr lang="ko-KR" altLang="en-US" sz="2800" b="1">
              <a:solidFill>
                <a:schemeClr val="bg1"/>
              </a:solidFill>
              <a:latin typeface="+mj-lt"/>
            </a:endParaRPr>
          </a:p>
        </p:txBody>
      </p:sp>
      <p:sp>
        <p:nvSpPr>
          <p:cNvPr id="22" name="사각형: 둥근 모서리 19">
            <a:extLst>
              <a:ext uri="{FF2B5EF4-FFF2-40B4-BE49-F238E27FC236}">
                <a16:creationId xmlns:a16="http://schemas.microsoft.com/office/drawing/2014/main" id="{C2066D3F-0246-389A-DFFC-CC9558060CE3}"/>
              </a:ext>
            </a:extLst>
          </p:cNvPr>
          <p:cNvSpPr/>
          <p:nvPr/>
        </p:nvSpPr>
        <p:spPr>
          <a:xfrm>
            <a:off x="4518903" y="2113777"/>
            <a:ext cx="3154194" cy="203020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0" u="none" strike="noStrike">
                <a:solidFill>
                  <a:schemeClr val="bg1"/>
                </a:solidFill>
                <a:effectLst/>
                <a:latin typeface="+mj-lt"/>
              </a:rPr>
              <a:t>Variance-Based Bin Selection</a:t>
            </a:r>
          </a:p>
        </p:txBody>
      </p:sp>
      <p:sp>
        <p:nvSpPr>
          <p:cNvPr id="23" name="사각형: 둥근 모서리 19">
            <a:extLst>
              <a:ext uri="{FF2B5EF4-FFF2-40B4-BE49-F238E27FC236}">
                <a16:creationId xmlns:a16="http://schemas.microsoft.com/office/drawing/2014/main" id="{B15D6A1D-5C03-3B2E-0182-A8AD1C8855FD}"/>
              </a:ext>
            </a:extLst>
          </p:cNvPr>
          <p:cNvSpPr/>
          <p:nvPr/>
        </p:nvSpPr>
        <p:spPr>
          <a:xfrm>
            <a:off x="2493118" y="4391975"/>
            <a:ext cx="3154194" cy="203020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0" u="none" strike="noStrike">
                <a:solidFill>
                  <a:schemeClr val="bg1"/>
                </a:solidFill>
                <a:effectLst/>
                <a:latin typeface="+mj-lt"/>
              </a:rPr>
              <a:t>Envelope Extraction Using the Hilbert Transform</a:t>
            </a:r>
            <a:endParaRPr lang="ko-KR" altLang="en-US" sz="2800" b="1">
              <a:solidFill>
                <a:schemeClr val="bg1"/>
              </a:solidFill>
              <a:latin typeface="+mj-lt"/>
            </a:endParaRPr>
          </a:p>
        </p:txBody>
      </p:sp>
      <p:sp>
        <p:nvSpPr>
          <p:cNvPr id="24" name="사각형: 둥근 모서리 19">
            <a:extLst>
              <a:ext uri="{FF2B5EF4-FFF2-40B4-BE49-F238E27FC236}">
                <a16:creationId xmlns:a16="http://schemas.microsoft.com/office/drawing/2014/main" id="{3CE0625A-B05F-DF33-0DC1-72AE106E727E}"/>
              </a:ext>
            </a:extLst>
          </p:cNvPr>
          <p:cNvSpPr/>
          <p:nvPr/>
        </p:nvSpPr>
        <p:spPr>
          <a:xfrm>
            <a:off x="6096000" y="4391975"/>
            <a:ext cx="3154194" cy="203020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0" u="none" strike="noStrike">
                <a:solidFill>
                  <a:schemeClr val="bg1"/>
                </a:solidFill>
                <a:effectLst/>
                <a:latin typeface="+mj-lt"/>
              </a:rPr>
              <a:t>Thresholding</a:t>
            </a:r>
            <a:endParaRPr lang="ko-KR" altLang="en-US" sz="2800" b="1">
              <a:solidFill>
                <a:schemeClr val="bg1"/>
              </a:solidFill>
              <a:latin typeface="+mj-lt"/>
            </a:endParaRPr>
          </a:p>
        </p:txBody>
      </p:sp>
      <p:sp>
        <p:nvSpPr>
          <p:cNvPr id="25" name="사각형: 둥근 모서리 19">
            <a:extLst>
              <a:ext uri="{FF2B5EF4-FFF2-40B4-BE49-F238E27FC236}">
                <a16:creationId xmlns:a16="http://schemas.microsoft.com/office/drawing/2014/main" id="{8B32109E-4EB5-41D2-F0B4-330E52C00785}"/>
              </a:ext>
            </a:extLst>
          </p:cNvPr>
          <p:cNvSpPr/>
          <p:nvPr/>
        </p:nvSpPr>
        <p:spPr>
          <a:xfrm>
            <a:off x="7975059" y="2113777"/>
            <a:ext cx="3154194" cy="203020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i="0" u="none" strike="noStrike">
                <a:solidFill>
                  <a:schemeClr val="bg1"/>
                </a:solidFill>
                <a:effectLst/>
                <a:latin typeface="+mj-lt"/>
              </a:rPr>
              <a:t>Bandpass Filtering</a:t>
            </a:r>
            <a:endParaRPr lang="ko-KR" altLang="en-US" sz="2800" b="1">
              <a:solidFill>
                <a:schemeClr val="bg1"/>
              </a:solidFill>
              <a:latin typeface="+mj-lt"/>
            </a:endParaRPr>
          </a:p>
        </p:txBody>
      </p:sp>
    </p:spTree>
    <p:extLst>
      <p:ext uri="{BB962C8B-B14F-4D97-AF65-F5344CB8AC3E}">
        <p14:creationId xmlns:p14="http://schemas.microsoft.com/office/powerpoint/2010/main" val="42042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3" grpId="0" animBg="1"/>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8BCF386F-BDB1-F27D-E94C-3C3335FEBFC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A2DC266-C820-A50A-5DC0-FF29B401C3F2}"/>
              </a:ext>
            </a:extLst>
          </p:cNvPr>
          <p:cNvSpPr>
            <a:spLocks noGrp="1"/>
          </p:cNvSpPr>
          <p:nvPr>
            <p:ph type="title"/>
          </p:nvPr>
        </p:nvSpPr>
        <p:spPr>
          <a:xfrm>
            <a:off x="1257129" y="317322"/>
            <a:ext cx="10515600" cy="1325563"/>
          </a:xfrm>
        </p:spPr>
        <p:txBody>
          <a:bodyPr/>
          <a:lstStyle/>
          <a:p>
            <a:r>
              <a:rPr lang="en-US" sz="4400">
                <a:solidFill>
                  <a:schemeClr val="bg1"/>
                </a:solidFill>
                <a:latin typeface="Aharoni"/>
                <a:cs typeface="Aharoni"/>
              </a:rPr>
              <a:t>Sleep Apnea Detection: Results</a:t>
            </a:r>
            <a:endParaRPr lang="en-US">
              <a:solidFill>
                <a:schemeClr val="bg1"/>
              </a:solidFill>
              <a:latin typeface="Aharoni"/>
              <a:cs typeface="Aharoni"/>
            </a:endParaRPr>
          </a:p>
        </p:txBody>
      </p:sp>
      <p:grpSp>
        <p:nvGrpSpPr>
          <p:cNvPr id="10" name="Group 9">
            <a:extLst>
              <a:ext uri="{FF2B5EF4-FFF2-40B4-BE49-F238E27FC236}">
                <a16:creationId xmlns:a16="http://schemas.microsoft.com/office/drawing/2014/main" id="{6ABB24AE-7239-1CDD-669B-6C703DAA2273}"/>
              </a:ext>
            </a:extLst>
          </p:cNvPr>
          <p:cNvGrpSpPr/>
          <p:nvPr/>
        </p:nvGrpSpPr>
        <p:grpSpPr>
          <a:xfrm>
            <a:off x="961293" y="1538654"/>
            <a:ext cx="7772400" cy="4418673"/>
            <a:chOff x="2310037" y="1468315"/>
            <a:chExt cx="7772400" cy="4418673"/>
          </a:xfrm>
        </p:grpSpPr>
        <p:sp>
          <p:nvSpPr>
            <p:cNvPr id="5" name="사각형: 둥근 모서리 19">
              <a:extLst>
                <a:ext uri="{FF2B5EF4-FFF2-40B4-BE49-F238E27FC236}">
                  <a16:creationId xmlns:a16="http://schemas.microsoft.com/office/drawing/2014/main" id="{AD810015-925C-62A5-5CF1-2467B9799F08}"/>
                </a:ext>
              </a:extLst>
            </p:cNvPr>
            <p:cNvSpPr/>
            <p:nvPr/>
          </p:nvSpPr>
          <p:spPr>
            <a:xfrm>
              <a:off x="2605873" y="1524165"/>
              <a:ext cx="7180729" cy="4362823"/>
            </a:xfrm>
            <a:prstGeom prst="roundRect">
              <a:avLst>
                <a:gd name="adj" fmla="val 1850"/>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7" name="TextBox 6">
              <a:extLst>
                <a:ext uri="{FF2B5EF4-FFF2-40B4-BE49-F238E27FC236}">
                  <a16:creationId xmlns:a16="http://schemas.microsoft.com/office/drawing/2014/main" id="{581CCF97-74C2-99A3-EBE2-008D6308D3FB}"/>
                </a:ext>
              </a:extLst>
            </p:cNvPr>
            <p:cNvSpPr txBox="1"/>
            <p:nvPr/>
          </p:nvSpPr>
          <p:spPr>
            <a:xfrm>
              <a:off x="3556946" y="5342267"/>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Detection of Sleep </a:t>
              </a:r>
              <a:r>
                <a:rPr lang="en-GB" b="1" i="0" u="none" strike="noStrike" err="1">
                  <a:solidFill>
                    <a:schemeClr val="bg1"/>
                  </a:solidFill>
                  <a:effectLst/>
                  <a:latin typeface="+mj-lt"/>
                </a:rPr>
                <a:t>Apnea</a:t>
              </a:r>
              <a:r>
                <a:rPr lang="en-GB" b="1" i="0" u="none" strike="noStrike">
                  <a:solidFill>
                    <a:schemeClr val="bg1"/>
                  </a:solidFill>
                  <a:effectLst/>
                  <a:latin typeface="+mj-lt"/>
                </a:rPr>
                <a:t> Diagram</a:t>
              </a:r>
              <a:endParaRPr lang="ko-KR" altLang="en-US" b="1">
                <a:solidFill>
                  <a:schemeClr val="bg1"/>
                </a:solidFill>
                <a:latin typeface="+mj-lt"/>
              </a:endParaRPr>
            </a:p>
          </p:txBody>
        </p:sp>
        <p:pic>
          <p:nvPicPr>
            <p:cNvPr id="9" name="Picture 8">
              <a:extLst>
                <a:ext uri="{FF2B5EF4-FFF2-40B4-BE49-F238E27FC236}">
                  <a16:creationId xmlns:a16="http://schemas.microsoft.com/office/drawing/2014/main" id="{19EF678A-1844-5EC1-C575-F43A0F049361}"/>
                </a:ext>
              </a:extLst>
            </p:cNvPr>
            <p:cNvPicPr>
              <a:picLocks noChangeAspect="1"/>
            </p:cNvPicPr>
            <p:nvPr/>
          </p:nvPicPr>
          <p:blipFill>
            <a:blip r:embed="rId5"/>
            <a:stretch>
              <a:fillRect/>
            </a:stretch>
          </p:blipFill>
          <p:spPr>
            <a:xfrm>
              <a:off x="2310037" y="1468315"/>
              <a:ext cx="7772400" cy="3886200"/>
            </a:xfrm>
            <a:prstGeom prst="rect">
              <a:avLst/>
            </a:prstGeom>
          </p:spPr>
        </p:pic>
      </p:grpSp>
      <p:sp>
        <p:nvSpPr>
          <p:cNvPr id="11" name="사각형: 둥근 모서리 19">
            <a:extLst>
              <a:ext uri="{FF2B5EF4-FFF2-40B4-BE49-F238E27FC236}">
                <a16:creationId xmlns:a16="http://schemas.microsoft.com/office/drawing/2014/main" id="{87C3BD8C-08EC-AF19-C254-15373B03FBBB}"/>
              </a:ext>
            </a:extLst>
          </p:cNvPr>
          <p:cNvSpPr/>
          <p:nvPr/>
        </p:nvSpPr>
        <p:spPr>
          <a:xfrm>
            <a:off x="8806263" y="1594503"/>
            <a:ext cx="2497015" cy="2039841"/>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2" name="사각형: 둥근 모서리 19">
            <a:extLst>
              <a:ext uri="{FF2B5EF4-FFF2-40B4-BE49-F238E27FC236}">
                <a16:creationId xmlns:a16="http://schemas.microsoft.com/office/drawing/2014/main" id="{D6601731-F92C-C0BD-A030-AA11FFB5EA7B}"/>
              </a:ext>
            </a:extLst>
          </p:cNvPr>
          <p:cNvSpPr/>
          <p:nvPr/>
        </p:nvSpPr>
        <p:spPr>
          <a:xfrm>
            <a:off x="8820777" y="3917486"/>
            <a:ext cx="2516198" cy="2039841"/>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graphicFrame>
        <p:nvGraphicFramePr>
          <p:cNvPr id="14" name="Table 13">
            <a:extLst>
              <a:ext uri="{FF2B5EF4-FFF2-40B4-BE49-F238E27FC236}">
                <a16:creationId xmlns:a16="http://schemas.microsoft.com/office/drawing/2014/main" id="{278B0D1C-28F2-904D-AAB1-9BA075522D85}"/>
              </a:ext>
            </a:extLst>
          </p:cNvPr>
          <p:cNvGraphicFramePr>
            <a:graphicFrameLocks noGrp="1"/>
          </p:cNvGraphicFramePr>
          <p:nvPr>
            <p:extLst>
              <p:ext uri="{D42A27DB-BD31-4B8C-83A1-F6EECF244321}">
                <p14:modId xmlns:p14="http://schemas.microsoft.com/office/powerpoint/2010/main" val="2201154694"/>
              </p:ext>
            </p:extLst>
          </p:nvPr>
        </p:nvGraphicFramePr>
        <p:xfrm>
          <a:off x="8856786" y="1670810"/>
          <a:ext cx="2410410" cy="1869714"/>
        </p:xfrm>
        <a:graphic>
          <a:graphicData uri="http://schemas.openxmlformats.org/drawingml/2006/table">
            <a:tbl>
              <a:tblPr firstRow="1" bandRow="1">
                <a:tableStyleId>{2D5ABB26-0587-4C30-8999-92F81FD0307C}</a:tableStyleId>
              </a:tblPr>
              <a:tblGrid>
                <a:gridCol w="700880">
                  <a:extLst>
                    <a:ext uri="{9D8B030D-6E8A-4147-A177-3AD203B41FA5}">
                      <a16:colId xmlns:a16="http://schemas.microsoft.com/office/drawing/2014/main" val="4068083599"/>
                    </a:ext>
                  </a:extLst>
                </a:gridCol>
                <a:gridCol w="884582">
                  <a:extLst>
                    <a:ext uri="{9D8B030D-6E8A-4147-A177-3AD203B41FA5}">
                      <a16:colId xmlns:a16="http://schemas.microsoft.com/office/drawing/2014/main" val="2313253054"/>
                    </a:ext>
                  </a:extLst>
                </a:gridCol>
                <a:gridCol w="824948">
                  <a:extLst>
                    <a:ext uri="{9D8B030D-6E8A-4147-A177-3AD203B41FA5}">
                      <a16:colId xmlns:a16="http://schemas.microsoft.com/office/drawing/2014/main" val="2533837836"/>
                    </a:ext>
                  </a:extLst>
                </a:gridCol>
              </a:tblGrid>
              <a:tr h="299976">
                <a:tc>
                  <a:txBody>
                    <a:bodyPr/>
                    <a:lstStyle/>
                    <a:p>
                      <a:endParaRPr lang="en-LT" sz="1200">
                        <a:solidFill>
                          <a:schemeClr val="bg1"/>
                        </a:solidFill>
                      </a:endParaRPr>
                    </a:p>
                  </a:txBody>
                  <a:tcPr/>
                </a:tc>
                <a:tc>
                  <a:txBody>
                    <a:bodyPr/>
                    <a:lstStyle/>
                    <a:p>
                      <a:pPr algn="r"/>
                      <a:r>
                        <a:rPr lang="en-LT" sz="1200">
                          <a:solidFill>
                            <a:schemeClr val="bg1"/>
                          </a:solidFill>
                        </a:rPr>
                        <a:t>Started</a:t>
                      </a:r>
                    </a:p>
                  </a:txBody>
                  <a:tcPr/>
                </a:tc>
                <a:tc>
                  <a:txBody>
                    <a:bodyPr/>
                    <a:lstStyle/>
                    <a:p>
                      <a:pPr algn="r"/>
                      <a:r>
                        <a:rPr lang="en-LT" sz="1200">
                          <a:solidFill>
                            <a:schemeClr val="bg1"/>
                          </a:solidFill>
                        </a:rPr>
                        <a:t>Duration</a:t>
                      </a:r>
                    </a:p>
                  </a:txBody>
                  <a:tcPr/>
                </a:tc>
                <a:extLst>
                  <a:ext uri="{0D108BD9-81ED-4DB2-BD59-A6C34878D82A}">
                    <a16:rowId xmlns:a16="http://schemas.microsoft.com/office/drawing/2014/main" val="2854154730"/>
                  </a:ext>
                </a:extLst>
              </a:tr>
              <a:tr h="299976">
                <a:tc>
                  <a:txBody>
                    <a:bodyPr/>
                    <a:lstStyle/>
                    <a:p>
                      <a:r>
                        <a:rPr lang="en-LT" sz="1200">
                          <a:solidFill>
                            <a:schemeClr val="bg1"/>
                          </a:solidFill>
                        </a:rPr>
                        <a:t>First</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LT" sz="1200" kern="1200">
                          <a:solidFill>
                            <a:schemeClr val="bg1"/>
                          </a:solidFill>
                          <a:effectLst/>
                          <a:latin typeface="+mn-lt"/>
                          <a:ea typeface="+mn-ea"/>
                          <a:cs typeface="+mn-cs"/>
                        </a:rPr>
                        <a:t>43.2 </a:t>
                      </a:r>
                    </a:p>
                  </a:txBody>
                  <a:tcPr/>
                </a:tc>
                <a:tc>
                  <a:txBody>
                    <a:bodyPr/>
                    <a:lstStyle/>
                    <a:p>
                      <a:pPr algn="r"/>
                      <a:r>
                        <a:rPr lang="en-LT" sz="1200">
                          <a:solidFill>
                            <a:schemeClr val="bg1"/>
                          </a:solidFill>
                        </a:rPr>
                        <a:t>17.8</a:t>
                      </a:r>
                    </a:p>
                  </a:txBody>
                  <a:tcPr/>
                </a:tc>
                <a:extLst>
                  <a:ext uri="{0D108BD9-81ED-4DB2-BD59-A6C34878D82A}">
                    <a16:rowId xmlns:a16="http://schemas.microsoft.com/office/drawing/2014/main" val="2925080276"/>
                  </a:ext>
                </a:extLst>
              </a:tr>
              <a:tr h="369834">
                <a:tc>
                  <a:txBody>
                    <a:bodyPr/>
                    <a:lstStyle/>
                    <a:p>
                      <a:r>
                        <a:rPr lang="en-LT" sz="1200">
                          <a:solidFill>
                            <a:schemeClr val="bg1"/>
                          </a:solidFill>
                        </a:rPr>
                        <a:t>Second</a:t>
                      </a:r>
                    </a:p>
                  </a:txBody>
                  <a:tcPr/>
                </a:tc>
                <a:tc>
                  <a:txBody>
                    <a:bodyPr/>
                    <a:lstStyle/>
                    <a:p>
                      <a:pPr algn="r"/>
                      <a:r>
                        <a:rPr lang="en-LT" sz="1200" kern="1200">
                          <a:solidFill>
                            <a:schemeClr val="bg1"/>
                          </a:solidFill>
                          <a:effectLst/>
                          <a:latin typeface="+mn-lt"/>
                          <a:ea typeface="+mn-ea"/>
                          <a:cs typeface="+mn-cs"/>
                        </a:rPr>
                        <a:t>93.3</a:t>
                      </a:r>
                      <a:endParaRPr lang="en-LT" sz="1200">
                        <a:solidFill>
                          <a:schemeClr val="bg1"/>
                        </a:solidFill>
                      </a:endParaRPr>
                    </a:p>
                  </a:txBody>
                  <a:tcPr/>
                </a:tc>
                <a:tc>
                  <a:txBody>
                    <a:bodyPr/>
                    <a:lstStyle/>
                    <a:p>
                      <a:pPr algn="r"/>
                      <a:r>
                        <a:rPr lang="en-LT" sz="1200">
                          <a:solidFill>
                            <a:schemeClr val="bg1"/>
                          </a:solidFill>
                        </a:rPr>
                        <a:t>20.1</a:t>
                      </a:r>
                    </a:p>
                  </a:txBody>
                  <a:tcPr/>
                </a:tc>
                <a:extLst>
                  <a:ext uri="{0D108BD9-81ED-4DB2-BD59-A6C34878D82A}">
                    <a16:rowId xmlns:a16="http://schemas.microsoft.com/office/drawing/2014/main" val="1946905305"/>
                  </a:ext>
                </a:extLst>
              </a:tr>
              <a:tr h="299976">
                <a:tc>
                  <a:txBody>
                    <a:bodyPr/>
                    <a:lstStyle/>
                    <a:p>
                      <a:r>
                        <a:rPr lang="en-LT" sz="1200">
                          <a:solidFill>
                            <a:schemeClr val="bg1"/>
                          </a:solidFill>
                        </a:rPr>
                        <a:t>Third</a:t>
                      </a:r>
                    </a:p>
                  </a:txBody>
                  <a:tcPr/>
                </a:tc>
                <a:tc>
                  <a:txBody>
                    <a:bodyPr/>
                    <a:lstStyle/>
                    <a:p>
                      <a:pPr algn="r"/>
                      <a:r>
                        <a:rPr lang="en-LT" sz="1200" kern="1200">
                          <a:solidFill>
                            <a:schemeClr val="bg1"/>
                          </a:solidFill>
                          <a:effectLst/>
                          <a:latin typeface="+mn-lt"/>
                          <a:ea typeface="+mn-ea"/>
                          <a:cs typeface="+mn-cs"/>
                        </a:rPr>
                        <a:t>144.3</a:t>
                      </a:r>
                      <a:endParaRPr lang="en-LT" sz="1200">
                        <a:solidFill>
                          <a:schemeClr val="bg1"/>
                        </a:solidFill>
                      </a:endParaRPr>
                    </a:p>
                  </a:txBody>
                  <a:tcPr/>
                </a:tc>
                <a:tc>
                  <a:txBody>
                    <a:bodyPr/>
                    <a:lstStyle/>
                    <a:p>
                      <a:pPr algn="r"/>
                      <a:r>
                        <a:rPr lang="en-LT" sz="1200">
                          <a:solidFill>
                            <a:schemeClr val="bg1"/>
                          </a:solidFill>
                        </a:rPr>
                        <a:t>11.5</a:t>
                      </a:r>
                    </a:p>
                  </a:txBody>
                  <a:tcPr/>
                </a:tc>
                <a:extLst>
                  <a:ext uri="{0D108BD9-81ED-4DB2-BD59-A6C34878D82A}">
                    <a16:rowId xmlns:a16="http://schemas.microsoft.com/office/drawing/2014/main" val="271156735"/>
                  </a:ext>
                </a:extLst>
              </a:tr>
              <a:tr h="299976">
                <a:tc>
                  <a:txBody>
                    <a:bodyPr/>
                    <a:lstStyle/>
                    <a:p>
                      <a:r>
                        <a:rPr lang="en-LT" sz="1200">
                          <a:solidFill>
                            <a:schemeClr val="bg1"/>
                          </a:solidFill>
                        </a:rPr>
                        <a:t>Fourth</a:t>
                      </a:r>
                    </a:p>
                  </a:txBody>
                  <a:tcPr/>
                </a:tc>
                <a:tc>
                  <a:txBody>
                    <a:bodyPr/>
                    <a:lstStyle/>
                    <a:p>
                      <a:pPr algn="r"/>
                      <a:r>
                        <a:rPr lang="en-LT" sz="1200" kern="1200">
                          <a:solidFill>
                            <a:schemeClr val="bg1"/>
                          </a:solidFill>
                          <a:effectLst/>
                          <a:latin typeface="+mn-lt"/>
                          <a:ea typeface="+mn-ea"/>
                          <a:cs typeface="+mn-cs"/>
                        </a:rPr>
                        <a:t>199.5</a:t>
                      </a:r>
                      <a:endParaRPr lang="en-LT" sz="1200">
                        <a:solidFill>
                          <a:schemeClr val="bg1"/>
                        </a:solidFill>
                      </a:endParaRPr>
                    </a:p>
                  </a:txBody>
                  <a:tcPr/>
                </a:tc>
                <a:tc>
                  <a:txBody>
                    <a:bodyPr/>
                    <a:lstStyle/>
                    <a:p>
                      <a:pPr algn="r"/>
                      <a:r>
                        <a:rPr lang="en-LT" sz="1200">
                          <a:solidFill>
                            <a:schemeClr val="bg1"/>
                          </a:solidFill>
                        </a:rPr>
                        <a:t>12.5</a:t>
                      </a:r>
                    </a:p>
                  </a:txBody>
                  <a:tcPr/>
                </a:tc>
                <a:extLst>
                  <a:ext uri="{0D108BD9-81ED-4DB2-BD59-A6C34878D82A}">
                    <a16:rowId xmlns:a16="http://schemas.microsoft.com/office/drawing/2014/main" val="2962955953"/>
                  </a:ext>
                </a:extLst>
              </a:tr>
              <a:tr h="299976">
                <a:tc>
                  <a:txBody>
                    <a:bodyPr/>
                    <a:lstStyle/>
                    <a:p>
                      <a:r>
                        <a:rPr lang="en-LT" sz="1200">
                          <a:solidFill>
                            <a:schemeClr val="bg1"/>
                          </a:solidFill>
                        </a:rPr>
                        <a:t>Fifth</a:t>
                      </a:r>
                    </a:p>
                  </a:txBody>
                  <a:tcPr/>
                </a:tc>
                <a:tc>
                  <a:txBody>
                    <a:bodyPr/>
                    <a:lstStyle/>
                    <a:p>
                      <a:pPr algn="r"/>
                      <a:r>
                        <a:rPr lang="en-LT" sz="1200">
                          <a:solidFill>
                            <a:schemeClr val="bg1"/>
                          </a:solidFill>
                        </a:rPr>
                        <a:t>262</a:t>
                      </a:r>
                    </a:p>
                  </a:txBody>
                  <a:tcPr/>
                </a:tc>
                <a:tc>
                  <a:txBody>
                    <a:bodyPr/>
                    <a:lstStyle/>
                    <a:p>
                      <a:pPr algn="r"/>
                      <a:r>
                        <a:rPr lang="en-LT" sz="1200">
                          <a:solidFill>
                            <a:schemeClr val="bg1"/>
                          </a:solidFill>
                        </a:rPr>
                        <a:t>7.9</a:t>
                      </a:r>
                    </a:p>
                  </a:txBody>
                  <a:tcPr/>
                </a:tc>
                <a:extLst>
                  <a:ext uri="{0D108BD9-81ED-4DB2-BD59-A6C34878D82A}">
                    <a16:rowId xmlns:a16="http://schemas.microsoft.com/office/drawing/2014/main" val="3686678691"/>
                  </a:ext>
                </a:extLst>
              </a:tr>
            </a:tbl>
          </a:graphicData>
        </a:graphic>
      </p:graphicFrame>
      <p:graphicFrame>
        <p:nvGraphicFramePr>
          <p:cNvPr id="15" name="Table 14">
            <a:extLst>
              <a:ext uri="{FF2B5EF4-FFF2-40B4-BE49-F238E27FC236}">
                <a16:creationId xmlns:a16="http://schemas.microsoft.com/office/drawing/2014/main" id="{46C4D14F-7848-7DE6-F0AE-28B103C6D739}"/>
              </a:ext>
            </a:extLst>
          </p:cNvPr>
          <p:cNvGraphicFramePr>
            <a:graphicFrameLocks noGrp="1"/>
          </p:cNvGraphicFramePr>
          <p:nvPr>
            <p:extLst>
              <p:ext uri="{D42A27DB-BD31-4B8C-83A1-F6EECF244321}">
                <p14:modId xmlns:p14="http://schemas.microsoft.com/office/powerpoint/2010/main" val="2783534611"/>
              </p:ext>
            </p:extLst>
          </p:nvPr>
        </p:nvGraphicFramePr>
        <p:xfrm>
          <a:off x="8892868" y="4002549"/>
          <a:ext cx="2410410" cy="1869714"/>
        </p:xfrm>
        <a:graphic>
          <a:graphicData uri="http://schemas.openxmlformats.org/drawingml/2006/table">
            <a:tbl>
              <a:tblPr firstRow="1" bandRow="1">
                <a:tableStyleId>{2D5ABB26-0587-4C30-8999-92F81FD0307C}</a:tableStyleId>
              </a:tblPr>
              <a:tblGrid>
                <a:gridCol w="700880">
                  <a:extLst>
                    <a:ext uri="{9D8B030D-6E8A-4147-A177-3AD203B41FA5}">
                      <a16:colId xmlns:a16="http://schemas.microsoft.com/office/drawing/2014/main" val="4068083599"/>
                    </a:ext>
                  </a:extLst>
                </a:gridCol>
                <a:gridCol w="884582">
                  <a:extLst>
                    <a:ext uri="{9D8B030D-6E8A-4147-A177-3AD203B41FA5}">
                      <a16:colId xmlns:a16="http://schemas.microsoft.com/office/drawing/2014/main" val="2313253054"/>
                    </a:ext>
                  </a:extLst>
                </a:gridCol>
                <a:gridCol w="824948">
                  <a:extLst>
                    <a:ext uri="{9D8B030D-6E8A-4147-A177-3AD203B41FA5}">
                      <a16:colId xmlns:a16="http://schemas.microsoft.com/office/drawing/2014/main" val="2533837836"/>
                    </a:ext>
                  </a:extLst>
                </a:gridCol>
              </a:tblGrid>
              <a:tr h="299976">
                <a:tc>
                  <a:txBody>
                    <a:bodyPr/>
                    <a:lstStyle/>
                    <a:p>
                      <a:pPr algn="r"/>
                      <a:endParaRPr lang="en-LT" sz="1200">
                        <a:solidFill>
                          <a:schemeClr val="bg1"/>
                        </a:solidFill>
                      </a:endParaRPr>
                    </a:p>
                  </a:txBody>
                  <a:tcPr/>
                </a:tc>
                <a:tc>
                  <a:txBody>
                    <a:bodyPr/>
                    <a:lstStyle/>
                    <a:p>
                      <a:pPr algn="r"/>
                      <a:r>
                        <a:rPr lang="en-LT" sz="1200">
                          <a:solidFill>
                            <a:schemeClr val="bg1"/>
                          </a:solidFill>
                        </a:rPr>
                        <a:t>Started*</a:t>
                      </a:r>
                    </a:p>
                  </a:txBody>
                  <a:tcPr/>
                </a:tc>
                <a:tc>
                  <a:txBody>
                    <a:bodyPr/>
                    <a:lstStyle/>
                    <a:p>
                      <a:pPr algn="r"/>
                      <a:r>
                        <a:rPr lang="en-LT" sz="1200">
                          <a:solidFill>
                            <a:schemeClr val="bg1"/>
                          </a:solidFill>
                        </a:rPr>
                        <a:t>Duration*</a:t>
                      </a:r>
                    </a:p>
                  </a:txBody>
                  <a:tcPr/>
                </a:tc>
                <a:extLst>
                  <a:ext uri="{0D108BD9-81ED-4DB2-BD59-A6C34878D82A}">
                    <a16:rowId xmlns:a16="http://schemas.microsoft.com/office/drawing/2014/main" val="2854154730"/>
                  </a:ext>
                </a:extLst>
              </a:tr>
              <a:tr h="299976">
                <a:tc>
                  <a:txBody>
                    <a:bodyPr/>
                    <a:lstStyle/>
                    <a:p>
                      <a:pPr algn="l"/>
                      <a:r>
                        <a:rPr lang="en-LT" sz="1200">
                          <a:solidFill>
                            <a:schemeClr val="bg1"/>
                          </a:solidFill>
                        </a:rPr>
                        <a:t>First</a:t>
                      </a:r>
                    </a:p>
                  </a:txBody>
                  <a:tcPr/>
                </a:tc>
                <a:tc>
                  <a:txBody>
                    <a:bodyPr/>
                    <a:lstStyle/>
                    <a:p>
                      <a:pPr algn="r"/>
                      <a:r>
                        <a:rPr lang="en-LT" sz="1200">
                          <a:solidFill>
                            <a:schemeClr val="bg1"/>
                          </a:solidFill>
                        </a:rPr>
                        <a:t>42.97</a:t>
                      </a:r>
                    </a:p>
                  </a:txBody>
                  <a:tcPr/>
                </a:tc>
                <a:tc>
                  <a:txBody>
                    <a:bodyPr/>
                    <a:lstStyle/>
                    <a:p>
                      <a:pPr algn="r"/>
                      <a:r>
                        <a:rPr lang="en-LT" sz="1200">
                          <a:solidFill>
                            <a:schemeClr val="bg1"/>
                          </a:solidFill>
                        </a:rPr>
                        <a:t>18</a:t>
                      </a:r>
                    </a:p>
                  </a:txBody>
                  <a:tcPr/>
                </a:tc>
                <a:extLst>
                  <a:ext uri="{0D108BD9-81ED-4DB2-BD59-A6C34878D82A}">
                    <a16:rowId xmlns:a16="http://schemas.microsoft.com/office/drawing/2014/main" val="2925080276"/>
                  </a:ext>
                </a:extLst>
              </a:tr>
              <a:tr h="369834">
                <a:tc>
                  <a:txBody>
                    <a:bodyPr/>
                    <a:lstStyle/>
                    <a:p>
                      <a:pPr algn="l"/>
                      <a:r>
                        <a:rPr lang="en-LT" sz="1200">
                          <a:solidFill>
                            <a:schemeClr val="bg1"/>
                          </a:solidFill>
                        </a:rPr>
                        <a:t>Second</a:t>
                      </a:r>
                    </a:p>
                  </a:txBody>
                  <a:tcPr/>
                </a:tc>
                <a:tc>
                  <a:txBody>
                    <a:bodyPr/>
                    <a:lstStyle/>
                    <a:p>
                      <a:pPr algn="r"/>
                      <a:r>
                        <a:rPr lang="en-LT" sz="1200">
                          <a:solidFill>
                            <a:schemeClr val="bg1"/>
                          </a:solidFill>
                        </a:rPr>
                        <a:t>93.4</a:t>
                      </a:r>
                    </a:p>
                  </a:txBody>
                  <a:tcPr/>
                </a:tc>
                <a:tc>
                  <a:txBody>
                    <a:bodyPr/>
                    <a:lstStyle/>
                    <a:p>
                      <a:pPr algn="r"/>
                      <a:r>
                        <a:rPr lang="en-LT" sz="1200">
                          <a:solidFill>
                            <a:schemeClr val="bg1"/>
                          </a:solidFill>
                        </a:rPr>
                        <a:t>16</a:t>
                      </a:r>
                    </a:p>
                  </a:txBody>
                  <a:tcPr/>
                </a:tc>
                <a:extLst>
                  <a:ext uri="{0D108BD9-81ED-4DB2-BD59-A6C34878D82A}">
                    <a16:rowId xmlns:a16="http://schemas.microsoft.com/office/drawing/2014/main" val="1946905305"/>
                  </a:ext>
                </a:extLst>
              </a:tr>
              <a:tr h="299976">
                <a:tc>
                  <a:txBody>
                    <a:bodyPr/>
                    <a:lstStyle/>
                    <a:p>
                      <a:pPr algn="l"/>
                      <a:r>
                        <a:rPr lang="en-LT" sz="1200">
                          <a:solidFill>
                            <a:schemeClr val="bg1"/>
                          </a:solidFill>
                        </a:rPr>
                        <a:t>Third</a:t>
                      </a:r>
                    </a:p>
                  </a:txBody>
                  <a:tcPr/>
                </a:tc>
                <a:tc>
                  <a:txBody>
                    <a:bodyPr/>
                    <a:lstStyle/>
                    <a:p>
                      <a:pPr algn="r"/>
                      <a:r>
                        <a:rPr lang="en-LT" sz="1200">
                          <a:solidFill>
                            <a:schemeClr val="bg1"/>
                          </a:solidFill>
                        </a:rPr>
                        <a:t>144.9</a:t>
                      </a:r>
                    </a:p>
                  </a:txBody>
                  <a:tcPr/>
                </a:tc>
                <a:tc>
                  <a:txBody>
                    <a:bodyPr/>
                    <a:lstStyle/>
                    <a:p>
                      <a:pPr algn="r"/>
                      <a:r>
                        <a:rPr lang="en-LT" sz="1200">
                          <a:solidFill>
                            <a:schemeClr val="bg1"/>
                          </a:solidFill>
                        </a:rPr>
                        <a:t>11</a:t>
                      </a:r>
                    </a:p>
                  </a:txBody>
                  <a:tcPr/>
                </a:tc>
                <a:extLst>
                  <a:ext uri="{0D108BD9-81ED-4DB2-BD59-A6C34878D82A}">
                    <a16:rowId xmlns:a16="http://schemas.microsoft.com/office/drawing/2014/main" val="271156735"/>
                  </a:ext>
                </a:extLst>
              </a:tr>
              <a:tr h="299976">
                <a:tc>
                  <a:txBody>
                    <a:bodyPr/>
                    <a:lstStyle/>
                    <a:p>
                      <a:pPr algn="l"/>
                      <a:r>
                        <a:rPr lang="en-LT" sz="1200">
                          <a:solidFill>
                            <a:schemeClr val="bg1"/>
                          </a:solidFill>
                        </a:rPr>
                        <a:t>Fourth</a:t>
                      </a:r>
                    </a:p>
                  </a:txBody>
                  <a:tcPr/>
                </a:tc>
                <a:tc>
                  <a:txBody>
                    <a:bodyPr/>
                    <a:lstStyle/>
                    <a:p>
                      <a:pPr algn="r"/>
                      <a:r>
                        <a:rPr lang="en-LT" sz="1200">
                          <a:solidFill>
                            <a:schemeClr val="bg1"/>
                          </a:solidFill>
                        </a:rPr>
                        <a:t>200.1</a:t>
                      </a:r>
                    </a:p>
                  </a:txBody>
                  <a:tcPr/>
                </a:tc>
                <a:tc>
                  <a:txBody>
                    <a:bodyPr/>
                    <a:lstStyle/>
                    <a:p>
                      <a:pPr algn="r"/>
                      <a:r>
                        <a:rPr lang="en-LT" sz="1200">
                          <a:solidFill>
                            <a:schemeClr val="bg1"/>
                          </a:solidFill>
                        </a:rPr>
                        <a:t>11</a:t>
                      </a:r>
                    </a:p>
                  </a:txBody>
                  <a:tcPr/>
                </a:tc>
                <a:extLst>
                  <a:ext uri="{0D108BD9-81ED-4DB2-BD59-A6C34878D82A}">
                    <a16:rowId xmlns:a16="http://schemas.microsoft.com/office/drawing/2014/main" val="2962955953"/>
                  </a:ext>
                </a:extLst>
              </a:tr>
              <a:tr h="299976">
                <a:tc>
                  <a:txBody>
                    <a:bodyPr/>
                    <a:lstStyle/>
                    <a:p>
                      <a:pPr algn="l"/>
                      <a:r>
                        <a:rPr lang="en-LT" sz="1200">
                          <a:solidFill>
                            <a:schemeClr val="bg1"/>
                          </a:solidFill>
                        </a:rPr>
                        <a:t>Fifth</a:t>
                      </a:r>
                    </a:p>
                  </a:txBody>
                  <a:tcPr/>
                </a:tc>
                <a:tc>
                  <a:txBody>
                    <a:bodyPr/>
                    <a:lstStyle/>
                    <a:p>
                      <a:pPr algn="r"/>
                      <a:r>
                        <a:rPr lang="en-LT" sz="1200">
                          <a:solidFill>
                            <a:schemeClr val="bg1"/>
                          </a:solidFill>
                        </a:rPr>
                        <a:t>262.3</a:t>
                      </a:r>
                    </a:p>
                  </a:txBody>
                  <a:tcPr/>
                </a:tc>
                <a:tc>
                  <a:txBody>
                    <a:bodyPr/>
                    <a:lstStyle/>
                    <a:p>
                      <a:pPr algn="r"/>
                      <a:r>
                        <a:rPr lang="en-LT" sz="1200">
                          <a:solidFill>
                            <a:schemeClr val="bg1"/>
                          </a:solidFill>
                        </a:rPr>
                        <a:t>7.5</a:t>
                      </a:r>
                    </a:p>
                  </a:txBody>
                  <a:tcPr/>
                </a:tc>
                <a:extLst>
                  <a:ext uri="{0D108BD9-81ED-4DB2-BD59-A6C34878D82A}">
                    <a16:rowId xmlns:a16="http://schemas.microsoft.com/office/drawing/2014/main" val="3686678691"/>
                  </a:ext>
                </a:extLst>
              </a:tr>
            </a:tbl>
          </a:graphicData>
        </a:graphic>
      </p:graphicFrame>
      <p:sp>
        <p:nvSpPr>
          <p:cNvPr id="16" name="TextBox 15">
            <a:extLst>
              <a:ext uri="{FF2B5EF4-FFF2-40B4-BE49-F238E27FC236}">
                <a16:creationId xmlns:a16="http://schemas.microsoft.com/office/drawing/2014/main" id="{77CFE9EC-2454-9D90-A26B-43446DAA3619}"/>
              </a:ext>
            </a:extLst>
          </p:cNvPr>
          <p:cNvSpPr txBox="1"/>
          <p:nvPr/>
        </p:nvSpPr>
        <p:spPr>
          <a:xfrm>
            <a:off x="7439585" y="6042390"/>
            <a:ext cx="5278582" cy="307777"/>
          </a:xfrm>
          <a:prstGeom prst="rect">
            <a:avLst/>
          </a:prstGeom>
          <a:noFill/>
        </p:spPr>
        <p:txBody>
          <a:bodyPr wrap="square" rtlCol="0" anchor="t" anchorCtr="0">
            <a:spAutoFit/>
          </a:bodyPr>
          <a:lstStyle/>
          <a:p>
            <a:pPr algn="ctr"/>
            <a:r>
              <a:rPr lang="en-GB" altLang="ko-KR" sz="1400" b="1">
                <a:solidFill>
                  <a:schemeClr val="bg1"/>
                </a:solidFill>
                <a:latin typeface="+mj-lt"/>
              </a:rPr>
              <a:t>*Results from supervisor’ slides</a:t>
            </a:r>
            <a:endParaRPr lang="ko-KR" altLang="en-US" sz="1400" b="1">
              <a:solidFill>
                <a:schemeClr val="bg1"/>
              </a:solidFill>
              <a:latin typeface="+mj-lt"/>
            </a:endParaRPr>
          </a:p>
        </p:txBody>
      </p:sp>
    </p:spTree>
    <p:extLst>
      <p:ext uri="{BB962C8B-B14F-4D97-AF65-F5344CB8AC3E}">
        <p14:creationId xmlns:p14="http://schemas.microsoft.com/office/powerpoint/2010/main" val="129724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FAAC4112-CB4E-D524-870A-FE78102F32F5}"/>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DD61042D-D126-1B4F-FF61-D0F30B4304D1}"/>
              </a:ext>
            </a:extLst>
          </p:cNvPr>
          <p:cNvGrpSpPr/>
          <p:nvPr/>
        </p:nvGrpSpPr>
        <p:grpSpPr>
          <a:xfrm>
            <a:off x="3692390" y="1770061"/>
            <a:ext cx="2157064" cy="4175125"/>
            <a:chOff x="3676733" y="1770061"/>
            <a:chExt cx="2157064" cy="4175125"/>
          </a:xfrm>
        </p:grpSpPr>
        <p:sp>
          <p:nvSpPr>
            <p:cNvPr id="15" name="사각형: 둥근 모서리 19">
              <a:extLst>
                <a:ext uri="{FF2B5EF4-FFF2-40B4-BE49-F238E27FC236}">
                  <a16:creationId xmlns:a16="http://schemas.microsoft.com/office/drawing/2014/main" id="{CFD7B6EC-B5A8-BC96-31BA-3251C5D57949}"/>
                </a:ext>
              </a:extLst>
            </p:cNvPr>
            <p:cNvSpPr/>
            <p:nvPr/>
          </p:nvSpPr>
          <p:spPr>
            <a:xfrm>
              <a:off x="3676733" y="1770061"/>
              <a:ext cx="2157064" cy="4175125"/>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0F6B5C7D-B50C-509D-E9DC-75ACF6C9A755}"/>
                </a:ext>
              </a:extLst>
            </p:cNvPr>
            <p:cNvSpPr txBox="1"/>
            <p:nvPr/>
          </p:nvSpPr>
          <p:spPr>
            <a:xfrm>
              <a:off x="3797598" y="3301566"/>
              <a:ext cx="1877887" cy="646331"/>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31A91257-F008-A9E2-A916-55F4E2F0F23B}"/>
                </a:ext>
              </a:extLst>
            </p:cNvPr>
            <p:cNvSpPr txBox="1"/>
            <p:nvPr/>
          </p:nvSpPr>
          <p:spPr>
            <a:xfrm>
              <a:off x="3773003" y="4177976"/>
              <a:ext cx="2029461" cy="1384995"/>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sp>
        <p:nvSpPr>
          <p:cNvPr id="2" name="Title 1">
            <a:extLst>
              <a:ext uri="{FF2B5EF4-FFF2-40B4-BE49-F238E27FC236}">
                <a16:creationId xmlns:a16="http://schemas.microsoft.com/office/drawing/2014/main" id="{E73AD61F-AA0C-8682-B371-1751AD5CB535}"/>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1</a:t>
            </a:r>
            <a:r>
              <a:rPr lang="en-LT" sz="4000" baseline="30000">
                <a:solidFill>
                  <a:schemeClr val="bg1"/>
                </a:solidFill>
                <a:latin typeface="Aharoni" pitchFamily="2" charset="-79"/>
                <a:cs typeface="Aharoni" pitchFamily="2" charset="-79"/>
              </a:rPr>
              <a:t>st</a:t>
            </a:r>
            <a:r>
              <a:rPr lang="en-LT" sz="4000">
                <a:solidFill>
                  <a:schemeClr val="bg1"/>
                </a:solidFill>
                <a:latin typeface="Aharoni" pitchFamily="2" charset="-79"/>
                <a:cs typeface="Aharoni" pitchFamily="2" charset="-79"/>
              </a:rPr>
              <a:t> Experiment: Motion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F25FEB29-678A-ED2A-093F-D8AFE8BC547E}"/>
                  </a:ext>
                </a:extLst>
              </p:cNvPr>
              <p:cNvGraphicFramePr>
                <a:graphicFrameLocks noGrp="1" noChangeAspect="1"/>
              </p:cNvGraphicFramePr>
              <p:nvPr>
                <p:ph idx="1"/>
                <p:extLst>
                  <p:ext uri="{D42A27DB-BD31-4B8C-83A1-F6EECF244321}">
                    <p14:modId xmlns:p14="http://schemas.microsoft.com/office/powerpoint/2010/main" val="1840711358"/>
                  </p:ext>
                </p:extLst>
              </p:nvPr>
            </p:nvGraphicFramePr>
            <p:xfrm>
              <a:off x="4374697" y="2076709"/>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F25FEB29-678A-ED2A-093F-D8AFE8BC547E}"/>
                  </a:ext>
                </a:extLst>
              </p:cNvPr>
              <p:cNvPicPr>
                <a:picLocks noGrp="1" noRot="1" noChangeAspect="1" noMove="1" noResize="1" noEditPoints="1" noAdjustHandles="1" noChangeArrowheads="1" noChangeShapeType="1" noCrop="1"/>
              </p:cNvPicPr>
              <p:nvPr/>
            </p:nvPicPr>
            <p:blipFill>
              <a:blip r:embed="rId6"/>
              <a:stretch>
                <a:fillRect/>
              </a:stretch>
            </p:blipFill>
            <p:spPr>
              <a:xfrm>
                <a:off x="4374697" y="2076709"/>
                <a:ext cx="776300" cy="957378"/>
              </a:xfrm>
              <a:prstGeom prst="rect">
                <a:avLst/>
              </a:prstGeom>
            </p:spPr>
          </p:pic>
        </mc:Fallback>
      </mc:AlternateContent>
      <p:grpSp>
        <p:nvGrpSpPr>
          <p:cNvPr id="3" name="Group 2">
            <a:extLst>
              <a:ext uri="{FF2B5EF4-FFF2-40B4-BE49-F238E27FC236}">
                <a16:creationId xmlns:a16="http://schemas.microsoft.com/office/drawing/2014/main" id="{620AF2DC-7651-0AF9-64AE-72888AA03F50}"/>
              </a:ext>
            </a:extLst>
          </p:cNvPr>
          <p:cNvGrpSpPr/>
          <p:nvPr/>
        </p:nvGrpSpPr>
        <p:grpSpPr>
          <a:xfrm>
            <a:off x="1042231" y="1770062"/>
            <a:ext cx="2157064" cy="4175126"/>
            <a:chOff x="1042231" y="1770062"/>
            <a:chExt cx="2157064" cy="4175126"/>
          </a:xfrm>
        </p:grpSpPr>
        <p:grpSp>
          <p:nvGrpSpPr>
            <p:cNvPr id="9" name="Group 8">
              <a:extLst>
                <a:ext uri="{FF2B5EF4-FFF2-40B4-BE49-F238E27FC236}">
                  <a16:creationId xmlns:a16="http://schemas.microsoft.com/office/drawing/2014/main" id="{605DDC5A-27F6-9AB6-89A4-34D56817FA04}"/>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35BF7E27-9E30-E20E-FD42-C0F1E0B5BB7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FCFACD10-4ECE-76E9-C250-3C9D23793A7A}"/>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9FBEA4C0-E95F-A7A5-9440-623BE77BA137}"/>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ED1F1FFC-89EF-E890-17E7-D8DF345F6B6E}"/>
                    </a:ext>
                  </a:extLst>
                </p:cNvPr>
                <p:cNvGraphicFramePr>
                  <a:graphicFrameLocks noChangeAspect="1"/>
                </p:cNvGraphicFramePr>
                <p:nvPr>
                  <p:extLst>
                    <p:ext uri="{D42A27DB-BD31-4B8C-83A1-F6EECF244321}">
                      <p14:modId xmlns:p14="http://schemas.microsoft.com/office/powerpoint/2010/main" val="1314757728"/>
                    </p:ext>
                  </p:extLst>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ED1F1FFC-89EF-E890-17E7-D8DF345F6B6E}"/>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p:grpSp>
      <p:grpSp>
        <p:nvGrpSpPr>
          <p:cNvPr id="22" name="Group 21">
            <a:extLst>
              <a:ext uri="{FF2B5EF4-FFF2-40B4-BE49-F238E27FC236}">
                <a16:creationId xmlns:a16="http://schemas.microsoft.com/office/drawing/2014/main" id="{6F4B8C8B-1047-DE36-18DB-E073C49FF5EB}"/>
              </a:ext>
            </a:extLst>
          </p:cNvPr>
          <p:cNvGrpSpPr/>
          <p:nvPr/>
        </p:nvGrpSpPr>
        <p:grpSpPr>
          <a:xfrm>
            <a:off x="9005932" y="1770061"/>
            <a:ext cx="2157064" cy="4175125"/>
            <a:chOff x="9005932" y="1770061"/>
            <a:chExt cx="2157064" cy="4175125"/>
          </a:xfrm>
        </p:grpSpPr>
        <p:grpSp>
          <p:nvGrpSpPr>
            <p:cNvPr id="24" name="Group 23">
              <a:extLst>
                <a:ext uri="{FF2B5EF4-FFF2-40B4-BE49-F238E27FC236}">
                  <a16:creationId xmlns:a16="http://schemas.microsoft.com/office/drawing/2014/main" id="{3BD1E7B0-FB0D-43D5-0F20-E03556826853}"/>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77FB1410-DF16-3E41-3622-7474CBD9071B}"/>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CE60F138-7C77-9743-CFC6-006145AC3F3F}"/>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D1438711-80F5-5AAB-1ED4-5FAFC88724EF}"/>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4C09BF96-FF48-A5CA-456F-D5AD0DEE8513}"/>
                    </a:ext>
                  </a:extLst>
                </p:cNvPr>
                <p:cNvGraphicFramePr>
                  <a:graphicFrameLocks noChangeAspect="1"/>
                </p:cNvGraphicFramePr>
                <p:nvPr>
                  <p:extLst>
                    <p:ext uri="{D42A27DB-BD31-4B8C-83A1-F6EECF244321}">
                      <p14:modId xmlns:p14="http://schemas.microsoft.com/office/powerpoint/2010/main" val="3749333578"/>
                    </p:ext>
                  </p:extLst>
                </p:nvPr>
              </p:nvGraphicFramePr>
              <p:xfrm rot="4444120">
                <a:off x="9516329" y="2378789"/>
                <a:ext cx="1167599" cy="510886"/>
              </p:xfrm>
              <a:graphic>
                <a:graphicData uri="http://schemas.microsoft.com/office/drawing/2017/model3d">
                  <am3d:model3d r:embed="rId9">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0"/>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4C09BF96-FF48-A5CA-456F-D5AD0DEE8513}"/>
                    </a:ext>
                  </a:extLst>
                </p:cNvPr>
                <p:cNvPicPr>
                  <a:picLocks noGrp="1" noRot="1" noChangeAspect="1" noMove="1" noResize="1" noEditPoints="1" noAdjustHandles="1" noChangeArrowheads="1" noChangeShapeType="1" noCrop="1"/>
                </p:cNvPicPr>
                <p:nvPr/>
              </p:nvPicPr>
              <p:blipFill>
                <a:blip r:embed="rId10"/>
                <a:stretch>
                  <a:fillRect/>
                </a:stretch>
              </p:blipFill>
              <p:spPr>
                <a:xfrm rot="4444120">
                  <a:off x="9516329" y="2378789"/>
                  <a:ext cx="1167599" cy="510886"/>
                </a:xfrm>
                <a:prstGeom prst="rect">
                  <a:avLst/>
                </a:prstGeom>
              </p:spPr>
            </p:pic>
          </mc:Fallback>
        </mc:AlternateContent>
      </p:grpSp>
      <p:grpSp>
        <p:nvGrpSpPr>
          <p:cNvPr id="35" name="Group 34">
            <a:extLst>
              <a:ext uri="{FF2B5EF4-FFF2-40B4-BE49-F238E27FC236}">
                <a16:creationId xmlns:a16="http://schemas.microsoft.com/office/drawing/2014/main" id="{B1382F92-C669-BEA9-FE55-58B6B8F8588C}"/>
              </a:ext>
            </a:extLst>
          </p:cNvPr>
          <p:cNvGrpSpPr/>
          <p:nvPr/>
        </p:nvGrpSpPr>
        <p:grpSpPr>
          <a:xfrm>
            <a:off x="6071281" y="1770063"/>
            <a:ext cx="2457213" cy="4446506"/>
            <a:chOff x="6071281" y="1770063"/>
            <a:chExt cx="2457213" cy="4446506"/>
          </a:xfrm>
        </p:grpSpPr>
        <p:grpSp>
          <p:nvGrpSpPr>
            <p:cNvPr id="17" name="Group 16">
              <a:extLst>
                <a:ext uri="{FF2B5EF4-FFF2-40B4-BE49-F238E27FC236}">
                  <a16:creationId xmlns:a16="http://schemas.microsoft.com/office/drawing/2014/main" id="{AC1A4EBB-F1BA-CD94-E40D-7BE002D2B5B0}"/>
                </a:ext>
              </a:extLst>
            </p:cNvPr>
            <p:cNvGrpSpPr/>
            <p:nvPr/>
          </p:nvGrpSpPr>
          <p:grpSpPr>
            <a:xfrm>
              <a:off x="6342547" y="1770063"/>
              <a:ext cx="2185947" cy="4446506"/>
              <a:chOff x="6342547" y="1770063"/>
              <a:chExt cx="2185947" cy="4446506"/>
            </a:xfrm>
          </p:grpSpPr>
          <p:grpSp>
            <p:nvGrpSpPr>
              <p:cNvPr id="19" name="Group 18">
                <a:extLst>
                  <a:ext uri="{FF2B5EF4-FFF2-40B4-BE49-F238E27FC236}">
                    <a16:creationId xmlns:a16="http://schemas.microsoft.com/office/drawing/2014/main" id="{81371689-A871-8881-3DBB-776CB028D99F}"/>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3ED0F348-D020-1FB7-C5C5-7E1F68385AD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EFAF343A-57D3-05B5-AD83-E300CA051D29}"/>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1F3BF0E2-9A8A-4F82-6DEF-0E5A85EB3CB2}"/>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7CB661AE-789A-EFAC-E747-E577ABC16F38}"/>
                      </a:ext>
                    </a:extLst>
                  </p:cNvPr>
                  <p:cNvGraphicFramePr/>
                  <p:nvPr>
                    <p:extLst>
                      <p:ext uri="{D42A27DB-BD31-4B8C-83A1-F6EECF244321}">
                        <p14:modId xmlns:p14="http://schemas.microsoft.com/office/powerpoint/2010/main" val="1086976055"/>
                      </p:ext>
                    </p:extLst>
                  </p:nvPr>
                </p:nvGraphicFramePr>
                <p:xfrm>
                  <a:off x="6835761" y="2119962"/>
                  <a:ext cx="1132759" cy="890977"/>
                </p:xfrm>
                <a:graphic>
                  <a:graphicData uri="http://schemas.microsoft.com/office/drawing/2017/model3d">
                    <am3d:model3d r:embed="rId11">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2"/>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7CB661AE-789A-EFAC-E747-E577ABC16F38}"/>
                      </a:ext>
                    </a:extLst>
                  </p:cNvPr>
                  <p:cNvPicPr>
                    <a:picLocks noGrp="1" noRot="1" noChangeAspect="1" noMove="1" noResize="1" noEditPoints="1" noAdjustHandles="1" noChangeArrowheads="1" noChangeShapeType="1" noCrop="1"/>
                  </p:cNvPicPr>
                  <p:nvPr/>
                </p:nvPicPr>
                <p:blipFill>
                  <a:blip r:embed="rId12"/>
                  <a:stretch>
                    <a:fillRect/>
                  </a:stretch>
                </p:blipFill>
                <p:spPr>
                  <a:xfrm>
                    <a:off x="6835761" y="2119962"/>
                    <a:ext cx="1132759" cy="890977"/>
                  </a:xfrm>
                  <a:prstGeom prst="rect">
                    <a:avLst/>
                  </a:prstGeom>
                </p:spPr>
              </p:pic>
            </mc:Fallback>
          </mc:AlternateContent>
        </p:grpSp>
        <p:sp>
          <p:nvSpPr>
            <p:cNvPr id="12" name="TextBox 11">
              <a:extLst>
                <a:ext uri="{FF2B5EF4-FFF2-40B4-BE49-F238E27FC236}">
                  <a16:creationId xmlns:a16="http://schemas.microsoft.com/office/drawing/2014/main" id="{91B655D2-4CD3-4BD3-131B-C0BE50ECEFD6}"/>
                </a:ext>
              </a:extLst>
            </p:cNvPr>
            <p:cNvSpPr txBox="1"/>
            <p:nvPr/>
          </p:nvSpPr>
          <p:spPr>
            <a:xfrm>
              <a:off x="6071281" y="4466553"/>
              <a:ext cx="2428330" cy="830997"/>
            </a:xfrm>
            <a:prstGeom prst="rect">
              <a:avLst/>
            </a:prstGeom>
            <a:noFill/>
          </p:spPr>
          <p:txBody>
            <a:bodyPr wrap="square" rtlCol="0">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5m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walks forward and back</a:t>
              </a:r>
            </a:p>
          </p:txBody>
        </p:sp>
      </p:grpSp>
    </p:spTree>
    <p:extLst>
      <p:ext uri="{BB962C8B-B14F-4D97-AF65-F5344CB8AC3E}">
        <p14:creationId xmlns:p14="http://schemas.microsoft.com/office/powerpoint/2010/main" val="352862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75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Effect>
                      <a14:colorTemperature colorTemp="6475"/>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EA80EEA-30CE-769D-FE1B-B6B4387B5817}"/>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932FAB90-710D-DBDC-113B-AAD0704C4585}"/>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25280">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B5D03C42-5D6F-5D95-21F2-20CB845E135E}"/>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72A2F10C-4368-FC75-1B07-F9E1B0BE7953}"/>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6B7A2750-9951-F38F-4D3A-A675514DC36A}"/>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DE673305-4D20-9255-2E68-9BDCD28C101E}"/>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921779A2-AD9F-2BAF-8D4B-E374EF0EE058}"/>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0BB9BC9E-F296-305B-158B-6FA6F8A3EE62}"/>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468ADD0B-DEB0-0304-40BC-2C3D789275F2}"/>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C10C3909-D0DA-6B0E-2E59-46036A789BBA}"/>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7AA3B98D-E37E-7DDD-2F72-EA4893AE6BB5}"/>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707777DD-2AC2-C62C-839A-FBAD7B941D4B}"/>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p:sp>
        <p:nvSpPr>
          <p:cNvPr id="2" name="Title 1">
            <a:extLst>
              <a:ext uri="{FF2B5EF4-FFF2-40B4-BE49-F238E27FC236}">
                <a16:creationId xmlns:a16="http://schemas.microsoft.com/office/drawing/2014/main" id="{B51D7246-EA93-E66E-58B0-293C8A719D79}"/>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1</a:t>
            </a:r>
            <a:r>
              <a:rPr lang="en-LT" sz="4000" baseline="30000">
                <a:solidFill>
                  <a:schemeClr val="bg1"/>
                </a:solidFill>
                <a:latin typeface="Aharoni" pitchFamily="2" charset="-79"/>
                <a:cs typeface="Aharoni" pitchFamily="2" charset="-79"/>
              </a:rPr>
              <a:t>st</a:t>
            </a:r>
            <a:r>
              <a:rPr lang="en-LT" sz="4000">
                <a:solidFill>
                  <a:schemeClr val="bg1"/>
                </a:solidFill>
                <a:latin typeface="Aharoni" pitchFamily="2" charset="-79"/>
                <a:cs typeface="Aharoni" pitchFamily="2" charset="-79"/>
              </a:rPr>
              <a:t> Experiment: Motion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E1F910BB-8D8B-094D-ECC6-679F0481017D}"/>
                  </a:ext>
                </a:extLst>
              </p:cNvPr>
              <p:cNvGraphicFramePr>
                <a:graphicFrameLocks noGrp="1" noChangeAspect="1"/>
              </p:cNvGraphicFramePr>
              <p:nvPr>
                <p:ph idx="1"/>
                <p:extLst>
                  <p:ext uri="{D42A27DB-BD31-4B8C-83A1-F6EECF244321}">
                    <p14:modId xmlns:p14="http://schemas.microsoft.com/office/powerpoint/2010/main" val="1878310539"/>
                  </p:ext>
                </p:extLst>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E1F910BB-8D8B-094D-ECC6-679F0481017D}"/>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374BFC3E-2124-52CD-B807-E71DCB412360}"/>
                  </a:ext>
                </a:extLst>
              </p:cNvPr>
              <p:cNvGraphicFramePr>
                <a:graphicFrameLocks noChangeAspect="1"/>
              </p:cNvGraphicFramePr>
              <p:nvPr>
                <p:extLst>
                  <p:ext uri="{D42A27DB-BD31-4B8C-83A1-F6EECF244321}">
                    <p14:modId xmlns:p14="http://schemas.microsoft.com/office/powerpoint/2010/main" val="3096721460"/>
                  </p:ext>
                </p:extLst>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374BFC3E-2124-52CD-B807-E71DCB412360}"/>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BEA8F75A-824D-8624-3C82-F6642018B07C}"/>
                  </a:ext>
                </a:extLst>
              </p:cNvPr>
              <p:cNvGraphicFramePr/>
              <p:nvPr>
                <p:extLst>
                  <p:ext uri="{D42A27DB-BD31-4B8C-83A1-F6EECF244321}">
                    <p14:modId xmlns:p14="http://schemas.microsoft.com/office/powerpoint/2010/main" val="2242297354"/>
                  </p:ext>
                </p:extLst>
              </p:nvPr>
            </p:nvGraphicFramePr>
            <p:xfrm>
              <a:off x="6835761" y="2119962"/>
              <a:ext cx="1132759" cy="890977"/>
            </p:xfrm>
            <a:graphic>
              <a:graphicData uri="http://schemas.microsoft.com/office/drawing/2017/model3d">
                <am3d:model3d r:embed="rId9">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0"/>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BEA8F75A-824D-8624-3C82-F6642018B07C}"/>
                  </a:ext>
                </a:extLst>
              </p:cNvPr>
              <p:cNvPicPr>
                <a:picLocks noGrp="1" noRot="1" noChangeAspect="1" noMove="1" noResize="1" noEditPoints="1" noAdjustHandles="1" noChangeArrowheads="1" noChangeShapeType="1" noCrop="1"/>
              </p:cNvPicPr>
              <p:nvPr/>
            </p:nvPicPr>
            <p:blipFill>
              <a:blip r:embed="rId10"/>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0D0B93B1-FDA0-0E6B-8ED0-21FCE3C07872}"/>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3158D17B-D1FF-DD4B-2444-03E5F998213D}"/>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0070E137-EEE0-4F43-8F49-AC2F71CB429F}"/>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7DB169DA-D078-A369-68C1-513DA2565835}"/>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3977682C-B16B-4C9E-18C0-E483E6687106}"/>
                  </a:ext>
                </a:extLst>
              </p:cNvPr>
              <p:cNvGraphicFramePr>
                <a:graphicFrameLocks noChangeAspect="1"/>
              </p:cNvGraphicFramePr>
              <p:nvPr>
                <p:extLst>
                  <p:ext uri="{D42A27DB-BD31-4B8C-83A1-F6EECF244321}">
                    <p14:modId xmlns:p14="http://schemas.microsoft.com/office/powerpoint/2010/main" val="810860285"/>
                  </p:ext>
                </p:extLst>
              </p:nvPr>
            </p:nvGraphicFramePr>
            <p:xfrm rot="4444120">
              <a:off x="9516329" y="2378789"/>
              <a:ext cx="1167599" cy="510886"/>
            </p:xfrm>
            <a:graphic>
              <a:graphicData uri="http://schemas.microsoft.com/office/drawing/2017/model3d">
                <am3d:model3d r:embed="rId11">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2"/>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3977682C-B16B-4C9E-18C0-E483E6687106}"/>
                  </a:ext>
                </a:extLst>
              </p:cNvPr>
              <p:cNvPicPr>
                <a:picLocks noGrp="1" noRot="1" noChangeAspect="1" noMove="1" noResize="1" noEditPoints="1" noAdjustHandles="1" noChangeArrowheads="1" noChangeShapeType="1" noCrop="1"/>
              </p:cNvPicPr>
              <p:nvPr/>
            </p:nvPicPr>
            <p:blipFill>
              <a:blip r:embed="rId12"/>
              <a:stretch>
                <a:fillRect/>
              </a:stretch>
            </p:blipFill>
            <p:spPr>
              <a:xfrm rot="4444120">
                <a:off x="9516329" y="2378789"/>
                <a:ext cx="1167599" cy="510886"/>
              </a:xfrm>
              <a:prstGeom prst="rect">
                <a:avLst/>
              </a:prstGeom>
            </p:spPr>
          </p:pic>
        </mc:Fallback>
      </mc:AlternateContent>
      <p:sp>
        <p:nvSpPr>
          <p:cNvPr id="12" name="TextBox 11">
            <a:extLst>
              <a:ext uri="{FF2B5EF4-FFF2-40B4-BE49-F238E27FC236}">
                <a16:creationId xmlns:a16="http://schemas.microsoft.com/office/drawing/2014/main" id="{1E3EC848-60AC-FC90-D5AC-91427896BF39}"/>
              </a:ext>
            </a:extLst>
          </p:cNvPr>
          <p:cNvSpPr txBox="1"/>
          <p:nvPr/>
        </p:nvSpPr>
        <p:spPr>
          <a:xfrm>
            <a:off x="6071281" y="4466553"/>
            <a:ext cx="2428330" cy="830997"/>
          </a:xfrm>
          <a:prstGeom prst="rect">
            <a:avLst/>
          </a:prstGeom>
          <a:noFill/>
        </p:spPr>
        <p:txBody>
          <a:bodyPr wrap="square" rtlCol="0">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5m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walks forward and back</a:t>
            </a:r>
          </a:p>
        </p:txBody>
      </p:sp>
    </p:spTree>
    <p:extLst>
      <p:ext uri="{BB962C8B-B14F-4D97-AF65-F5344CB8AC3E}">
        <p14:creationId xmlns:p14="http://schemas.microsoft.com/office/powerpoint/2010/main" val="400187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6"/>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828642A6-12B5-90B5-33E3-0EA732BAA35C}"/>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58451BCD-9178-AFA5-433D-11D959C9F622}"/>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3908ABD9-6343-1938-C5AC-5C4CAFC254D1}"/>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BEA0CDD4-85B7-87DF-2747-C85CA275C88E}"/>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CE943909-00AD-ECC5-979D-AB085F928065}"/>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FD701F82-FEFB-150A-BD23-4C0EF092C87D}"/>
              </a:ext>
            </a:extLst>
          </p:cNvPr>
          <p:cNvGrpSpPr/>
          <p:nvPr/>
        </p:nvGrpSpPr>
        <p:grpSpPr>
          <a:xfrm>
            <a:off x="3692389" y="1770063"/>
            <a:ext cx="2157064" cy="4175125"/>
            <a:chOff x="1757711" y="2030791"/>
            <a:chExt cx="2387600" cy="3787017"/>
          </a:xfrm>
          <a:effectLst>
            <a:glow rad="215900">
              <a:srgbClr val="40D6BD">
                <a:alpha val="25000"/>
              </a:srgbClr>
            </a:glow>
          </a:effectLst>
        </p:grpSpPr>
        <p:sp>
          <p:nvSpPr>
            <p:cNvPr id="15" name="사각형: 둥근 모서리 19">
              <a:extLst>
                <a:ext uri="{FF2B5EF4-FFF2-40B4-BE49-F238E27FC236}">
                  <a16:creationId xmlns:a16="http://schemas.microsoft.com/office/drawing/2014/main" id="{C8730CCB-147B-1A50-B4D8-8A27898A8A64}"/>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2DD505E3-38A3-0267-AB01-670EFB873F3B}"/>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1B6D3E99-89F0-D879-51AB-E58D677E3F48}"/>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US" sz="1200" b="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5BA54B5E-FC01-1A60-C9E5-E7051A2E0C0F}"/>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ABE08972-3FFF-5C2C-EB97-56663EFBEE09}"/>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071F69B9-B633-3C2A-5A42-A25177D2E268}"/>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02299524-6DF3-1D9D-7776-22208686C437}"/>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p:sp>
        <p:nvSpPr>
          <p:cNvPr id="2" name="Title 1">
            <a:extLst>
              <a:ext uri="{FF2B5EF4-FFF2-40B4-BE49-F238E27FC236}">
                <a16:creationId xmlns:a16="http://schemas.microsoft.com/office/drawing/2014/main" id="{FE0CA8F1-9C50-7278-45CB-A3D497BB2604}"/>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1</a:t>
            </a:r>
            <a:r>
              <a:rPr lang="en-LT" sz="4000" baseline="30000">
                <a:solidFill>
                  <a:schemeClr val="bg1"/>
                </a:solidFill>
                <a:latin typeface="Aharoni" pitchFamily="2" charset="-79"/>
                <a:cs typeface="Aharoni" pitchFamily="2" charset="-79"/>
              </a:rPr>
              <a:t>st</a:t>
            </a:r>
            <a:r>
              <a:rPr lang="en-LT" sz="4000">
                <a:solidFill>
                  <a:schemeClr val="bg1"/>
                </a:solidFill>
                <a:latin typeface="Aharoni" pitchFamily="2" charset="-79"/>
                <a:cs typeface="Aharoni" pitchFamily="2" charset="-79"/>
              </a:rPr>
              <a:t> Experiment: Motion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F8C0D174-B027-9094-DC94-6BC009F8950B}"/>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F8C0D174-B027-9094-DC94-6BC009F8950B}"/>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736B1E5C-0230-7F8A-D936-81B33ED088A9}"/>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736B1E5C-0230-7F8A-D936-81B33ED088A9}"/>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62BCC305-CA97-56BD-FA2D-6AF337BDFA00}"/>
                  </a:ext>
                </a:extLst>
              </p:cNvPr>
              <p:cNvGraphicFramePr/>
              <p:nvPr/>
            </p:nvGraphicFramePr>
            <p:xfrm>
              <a:off x="6835761" y="2119962"/>
              <a:ext cx="1132759" cy="890977"/>
            </p:xfrm>
            <a:graphic>
              <a:graphicData uri="http://schemas.microsoft.com/office/drawing/2017/model3d">
                <am3d:model3d r:embed="rId9">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0"/>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62BCC305-CA97-56BD-FA2D-6AF337BDFA00}"/>
                  </a:ext>
                </a:extLst>
              </p:cNvPr>
              <p:cNvPicPr>
                <a:picLocks noGrp="1" noRot="1" noChangeAspect="1" noMove="1" noResize="1" noEditPoints="1" noAdjustHandles="1" noChangeArrowheads="1" noChangeShapeType="1" noCrop="1"/>
              </p:cNvPicPr>
              <p:nvPr/>
            </p:nvPicPr>
            <p:blipFill>
              <a:blip r:embed="rId10"/>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7DEB5DAA-3471-E765-E66D-B270BF4FA022}"/>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DA8961CC-7DDA-A87F-54D8-B9327C3D07CE}"/>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FE35C88D-4238-F184-AE36-1B7D87D083D2}"/>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ED938DBD-40C2-00A1-1275-8B0A574220E0}"/>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D1962C60-1A5D-79EB-EF24-C26A812096E1}"/>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11">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2"/>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D1962C60-1A5D-79EB-EF24-C26A812096E1}"/>
                  </a:ext>
                </a:extLst>
              </p:cNvPr>
              <p:cNvPicPr>
                <a:picLocks noGrp="1" noRot="1" noChangeAspect="1" noMove="1" noResize="1" noEditPoints="1" noAdjustHandles="1" noChangeArrowheads="1" noChangeShapeType="1" noCrop="1"/>
              </p:cNvPicPr>
              <p:nvPr/>
            </p:nvPicPr>
            <p:blipFill>
              <a:blip r:embed="rId12"/>
              <a:stretch>
                <a:fillRect/>
              </a:stretch>
            </p:blipFill>
            <p:spPr>
              <a:xfrm rot="4444120">
                <a:off x="9516329" y="2378789"/>
                <a:ext cx="1167599" cy="510886"/>
              </a:xfrm>
              <a:prstGeom prst="rect">
                <a:avLst/>
              </a:prstGeom>
            </p:spPr>
          </p:pic>
        </mc:Fallback>
      </mc:AlternateContent>
      <p:sp>
        <p:nvSpPr>
          <p:cNvPr id="12" name="TextBox 11">
            <a:extLst>
              <a:ext uri="{FF2B5EF4-FFF2-40B4-BE49-F238E27FC236}">
                <a16:creationId xmlns:a16="http://schemas.microsoft.com/office/drawing/2014/main" id="{262375CB-3047-1198-FAFF-7DFD735BA657}"/>
              </a:ext>
            </a:extLst>
          </p:cNvPr>
          <p:cNvSpPr txBox="1"/>
          <p:nvPr/>
        </p:nvSpPr>
        <p:spPr>
          <a:xfrm>
            <a:off x="6071281" y="4466553"/>
            <a:ext cx="2428330" cy="830997"/>
          </a:xfrm>
          <a:prstGeom prst="rect">
            <a:avLst/>
          </a:prstGeom>
          <a:noFill/>
        </p:spPr>
        <p:txBody>
          <a:bodyPr wrap="square" rtlCol="0">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5m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walks forward and back</a:t>
            </a:r>
          </a:p>
        </p:txBody>
      </p:sp>
    </p:spTree>
    <p:extLst>
      <p:ext uri="{BB962C8B-B14F-4D97-AF65-F5344CB8AC3E}">
        <p14:creationId xmlns:p14="http://schemas.microsoft.com/office/powerpoint/2010/main" val="53936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4"/>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FFA6319A-190A-FB02-09BA-3784A0FE2DA8}"/>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A0823CEA-8995-1CDD-BCDF-A1F120EBC0AA}"/>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576B5DDB-E488-1E94-97AB-0784C8C442F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310579C3-6082-4071-DA53-B71C9DEB4CD1}"/>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27330349-C40E-7033-C219-AEA758162473}"/>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055413A0-24CA-CB01-5D09-D0DED381B0FE}"/>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61EC6E61-AD57-9AF8-1183-21D91CACFFB6}"/>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E8ADD27F-68DA-6904-4997-0E8F59E756B8}"/>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007684B3-CFFC-A241-4E8D-B10AC903BED1}"/>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F2E6B536-BBAA-B5D4-A9A6-9397BB0B9DA6}"/>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F187583F-8F8A-6FD1-873D-B202E7BC67FF}"/>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726B5469-6A08-B03D-93BE-5CD92F593AC2}"/>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A3BD5500-5CA5-014A-AD8B-82919C38798C}"/>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p:sp>
        <p:nvSpPr>
          <p:cNvPr id="2" name="Title 1">
            <a:extLst>
              <a:ext uri="{FF2B5EF4-FFF2-40B4-BE49-F238E27FC236}">
                <a16:creationId xmlns:a16="http://schemas.microsoft.com/office/drawing/2014/main" id="{050B35D7-AE55-7AEB-7519-8734438E3439}"/>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1</a:t>
            </a:r>
            <a:r>
              <a:rPr lang="en-LT" sz="4000" baseline="30000">
                <a:solidFill>
                  <a:schemeClr val="bg1"/>
                </a:solidFill>
                <a:latin typeface="Aharoni" pitchFamily="2" charset="-79"/>
                <a:cs typeface="Aharoni" pitchFamily="2" charset="-79"/>
              </a:rPr>
              <a:t>st</a:t>
            </a:r>
            <a:r>
              <a:rPr lang="en-LT" sz="4000">
                <a:solidFill>
                  <a:schemeClr val="bg1"/>
                </a:solidFill>
                <a:latin typeface="Aharoni" pitchFamily="2" charset="-79"/>
                <a:cs typeface="Aharoni" pitchFamily="2" charset="-79"/>
              </a:rPr>
              <a:t> Experiment: Motion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B5F07BB2-2ABE-E949-FF06-A01352945C0A}"/>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B5F07BB2-2ABE-E949-FF06-A01352945C0A}"/>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89304EE0-20E1-C82B-CF8F-7FDC5B4C49C7}"/>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89304EE0-20E1-C82B-CF8F-7FDC5B4C49C7}"/>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80C12622-29BB-5A38-196C-B94DF5E4288D}"/>
                  </a:ext>
                </a:extLst>
              </p:cNvPr>
              <p:cNvGraphicFramePr/>
              <p:nvPr/>
            </p:nvGraphicFramePr>
            <p:xfrm>
              <a:off x="6835761" y="2119962"/>
              <a:ext cx="1132759" cy="890977"/>
            </p:xfrm>
            <a:graphic>
              <a:graphicData uri="http://schemas.microsoft.com/office/drawing/2017/model3d">
                <am3d:model3d r:embed="rId9">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0"/>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80C12622-29BB-5A38-196C-B94DF5E4288D}"/>
                  </a:ext>
                </a:extLst>
              </p:cNvPr>
              <p:cNvPicPr>
                <a:picLocks noGrp="1" noRot="1" noChangeAspect="1" noMove="1" noResize="1" noEditPoints="1" noAdjustHandles="1" noChangeArrowheads="1" noChangeShapeType="1" noCrop="1"/>
              </p:cNvPicPr>
              <p:nvPr/>
            </p:nvPicPr>
            <p:blipFill>
              <a:blip r:embed="rId10"/>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F200DC13-491F-CC7D-182E-1A69719A30E9}"/>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BF3386AB-4C5F-2812-9BD4-4DEBE76BFD23}"/>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E37CA972-365D-F2A9-FF6C-9933D7B8EFDE}"/>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612025FB-C3FA-EDE8-7D9E-74667ECE1799}"/>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ED0DC3F8-EE6A-A6A4-3DD8-6CF0B58D9DD6}"/>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11">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2"/>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ED0DC3F8-EE6A-A6A4-3DD8-6CF0B58D9DD6}"/>
                  </a:ext>
                </a:extLst>
              </p:cNvPr>
              <p:cNvPicPr>
                <a:picLocks noGrp="1" noRot="1" noChangeAspect="1" noMove="1" noResize="1" noEditPoints="1" noAdjustHandles="1" noChangeArrowheads="1" noChangeShapeType="1" noCrop="1"/>
              </p:cNvPicPr>
              <p:nvPr/>
            </p:nvPicPr>
            <p:blipFill>
              <a:blip r:embed="rId12"/>
              <a:stretch>
                <a:fillRect/>
              </a:stretch>
            </p:blipFill>
            <p:spPr>
              <a:xfrm rot="4444120">
                <a:off x="9516329" y="2378789"/>
                <a:ext cx="1167599" cy="510886"/>
              </a:xfrm>
              <a:prstGeom prst="rect">
                <a:avLst/>
              </a:prstGeom>
            </p:spPr>
          </p:pic>
        </mc:Fallback>
      </mc:AlternateContent>
      <p:sp>
        <p:nvSpPr>
          <p:cNvPr id="12" name="TextBox 11">
            <a:extLst>
              <a:ext uri="{FF2B5EF4-FFF2-40B4-BE49-F238E27FC236}">
                <a16:creationId xmlns:a16="http://schemas.microsoft.com/office/drawing/2014/main" id="{CEFB0EDC-7514-CC82-C16E-B0B94FE914EA}"/>
              </a:ext>
            </a:extLst>
          </p:cNvPr>
          <p:cNvSpPr txBox="1"/>
          <p:nvPr/>
        </p:nvSpPr>
        <p:spPr>
          <a:xfrm>
            <a:off x="6071281" y="4466553"/>
            <a:ext cx="2428330" cy="830997"/>
          </a:xfrm>
          <a:prstGeom prst="rect">
            <a:avLst/>
          </a:prstGeom>
          <a:noFill/>
        </p:spPr>
        <p:txBody>
          <a:bodyPr wrap="square" rtlCol="0">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5m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walks forward and back</a:t>
            </a:r>
          </a:p>
        </p:txBody>
      </p:sp>
    </p:spTree>
    <p:extLst>
      <p:ext uri="{BB962C8B-B14F-4D97-AF65-F5344CB8AC3E}">
        <p14:creationId xmlns:p14="http://schemas.microsoft.com/office/powerpoint/2010/main" val="844727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repeatCount="indefinite" accel="10000" decel="10000" fill="hold" nodeType="withEffect">
                                  <p:stCondLst>
                                    <p:cond delay="0"/>
                                  </p:stCondLst>
                                  <p:childTnLst>
                                    <p:animRot by="21600000">
                                      <p:cBhvr>
                                        <p:cTn id="6" dur="5000" fill="hold"/>
                                        <p:tgtEl>
                                          <p:spTgt spid="7"/>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E273E244-B59B-01DB-1ABF-FC558095404A}"/>
              </a:ext>
            </a:extLst>
          </p:cNvPr>
          <p:cNvGrpSpPr/>
          <p:nvPr/>
        </p:nvGrpSpPr>
        <p:grpSpPr>
          <a:xfrm>
            <a:off x="1042231" y="1770062"/>
            <a:ext cx="2157064" cy="4175126"/>
            <a:chOff x="1757711" y="2030791"/>
            <a:chExt cx="2387600" cy="3787018"/>
          </a:xfrm>
        </p:grpSpPr>
        <p:sp>
          <p:nvSpPr>
            <p:cNvPr id="10" name="사각형: 둥근 모서리 19">
              <a:extLst>
                <a:ext uri="{FF2B5EF4-FFF2-40B4-BE49-F238E27FC236}">
                  <a16:creationId xmlns:a16="http://schemas.microsoft.com/office/drawing/2014/main" id="{85F47499-6DE1-F2FF-CC87-18C0E4C73E4C}"/>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a:srgbClr val="40D6BD">
                  <a:alpha val="24683"/>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1" name="TextBox 10">
              <a:extLst>
                <a:ext uri="{FF2B5EF4-FFF2-40B4-BE49-F238E27FC236}">
                  <a16:creationId xmlns:a16="http://schemas.microsoft.com/office/drawing/2014/main" id="{4B61F47C-5CA7-D102-3DAF-B1960DC78E79}"/>
                </a:ext>
              </a:extLst>
            </p:cNvPr>
            <p:cNvSpPr txBox="1"/>
            <p:nvPr/>
          </p:nvSpPr>
          <p:spPr>
            <a:xfrm>
              <a:off x="1886339" y="3456785"/>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Hardware Components</a:t>
              </a:r>
              <a:endParaRPr lang="ko-KR" altLang="en-US" b="1">
                <a:solidFill>
                  <a:schemeClr val="bg1"/>
                </a:solidFill>
                <a:latin typeface="+mj-lt"/>
              </a:endParaRPr>
            </a:p>
          </p:txBody>
        </p:sp>
        <p:sp>
          <p:nvSpPr>
            <p:cNvPr id="13" name="TextBox 12">
              <a:extLst>
                <a:ext uri="{FF2B5EF4-FFF2-40B4-BE49-F238E27FC236}">
                  <a16:creationId xmlns:a16="http://schemas.microsoft.com/office/drawing/2014/main" id="{B7B5C49B-E180-B356-2399-68808B4531E2}"/>
                </a:ext>
              </a:extLst>
            </p:cNvPr>
            <p:cNvSpPr txBox="1"/>
            <p:nvPr/>
          </p:nvSpPr>
          <p:spPr>
            <a:xfrm>
              <a:off x="1897577" y="4212779"/>
              <a:ext cx="2078586" cy="14237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Raspberry Pi: </a:t>
              </a:r>
              <a:r>
                <a:rPr lang="en-GB" sz="1200">
                  <a:solidFill>
                    <a:schemeClr val="bg1"/>
                  </a:solidFill>
                </a:rPr>
                <a:t>for initial data storage and preprocessing before export to PC</a:t>
              </a:r>
            </a:p>
            <a:p>
              <a:pPr marL="171450" indent="-171450">
                <a:buFont typeface="Arial" panose="020B0604020202020204" pitchFamily="34" charset="0"/>
                <a:buChar char="•"/>
              </a:pPr>
              <a:r>
                <a:rPr lang="en-GB" sz="1200" b="1">
                  <a:solidFill>
                    <a:schemeClr val="bg1"/>
                  </a:solidFill>
                </a:rPr>
                <a:t>Radar Module </a:t>
              </a:r>
              <a:endParaRPr lang="en-GB" sz="1200">
                <a:solidFill>
                  <a:schemeClr val="bg1"/>
                </a:solidFill>
              </a:endParaRPr>
            </a:p>
            <a:p>
              <a:pPr marL="171450" indent="-171450">
                <a:buFont typeface="Arial" panose="020B0604020202020204" pitchFamily="34" charset="0"/>
                <a:buChar char="•"/>
              </a:pPr>
              <a:r>
                <a:rPr lang="en-GB" sz="1200" b="1">
                  <a:solidFill>
                    <a:schemeClr val="bg1"/>
                  </a:solidFill>
                </a:rPr>
                <a:t>PC: </a:t>
              </a:r>
              <a:r>
                <a:rPr lang="en-GB" sz="1200">
                  <a:solidFill>
                    <a:schemeClr val="bg1"/>
                  </a:solidFill>
                </a:rPr>
                <a:t>for further data processing and analysis</a:t>
              </a:r>
              <a:endParaRPr lang="ko-KR" altLang="en-US" sz="1200">
                <a:solidFill>
                  <a:schemeClr val="bg1"/>
                </a:solidFill>
              </a:endParaRPr>
            </a:p>
          </p:txBody>
        </p:sp>
      </p:grpSp>
      <p:grpSp>
        <p:nvGrpSpPr>
          <p:cNvPr id="14" name="Group 13">
            <a:extLst>
              <a:ext uri="{FF2B5EF4-FFF2-40B4-BE49-F238E27FC236}">
                <a16:creationId xmlns:a16="http://schemas.microsoft.com/office/drawing/2014/main" id="{81003C5D-DD86-73E4-2DFD-CFF5F5DD7C37}"/>
              </a:ext>
            </a:extLst>
          </p:cNvPr>
          <p:cNvGrpSpPr/>
          <p:nvPr/>
        </p:nvGrpSpPr>
        <p:grpSpPr>
          <a:xfrm>
            <a:off x="3692389" y="1770063"/>
            <a:ext cx="2157064" cy="4175125"/>
            <a:chOff x="1757711" y="2030791"/>
            <a:chExt cx="2387600" cy="3787017"/>
          </a:xfrm>
        </p:grpSpPr>
        <p:sp>
          <p:nvSpPr>
            <p:cNvPr id="15" name="사각형: 둥근 모서리 19">
              <a:extLst>
                <a:ext uri="{FF2B5EF4-FFF2-40B4-BE49-F238E27FC236}">
                  <a16:creationId xmlns:a16="http://schemas.microsoft.com/office/drawing/2014/main" id="{84130C9E-EC86-75C4-4C25-DDEFE42386C2}"/>
                </a:ext>
              </a:extLst>
            </p:cNvPr>
            <p:cNvSpPr/>
            <p:nvPr/>
          </p:nvSpPr>
          <p:spPr>
            <a:xfrm>
              <a:off x="1757711" y="2030791"/>
              <a:ext cx="2387600" cy="3787017"/>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6" name="TextBox 15">
              <a:extLst>
                <a:ext uri="{FF2B5EF4-FFF2-40B4-BE49-F238E27FC236}">
                  <a16:creationId xmlns:a16="http://schemas.microsoft.com/office/drawing/2014/main" id="{0F144768-BD2F-555C-2A2D-DB751BD88435}"/>
                </a:ext>
              </a:extLst>
            </p:cNvPr>
            <p:cNvSpPr txBox="1"/>
            <p:nvPr/>
          </p:nvSpPr>
          <p:spPr>
            <a:xfrm>
              <a:off x="1891493" y="3419932"/>
              <a:ext cx="2078586"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Radar Specifications</a:t>
              </a:r>
              <a:endParaRPr lang="ko-KR" altLang="en-US" b="1">
                <a:solidFill>
                  <a:schemeClr val="bg1"/>
                </a:solidFill>
                <a:latin typeface="+mj-lt"/>
              </a:endParaRPr>
            </a:p>
          </p:txBody>
        </p:sp>
        <p:sp>
          <p:nvSpPr>
            <p:cNvPr id="18" name="TextBox 17">
              <a:extLst>
                <a:ext uri="{FF2B5EF4-FFF2-40B4-BE49-F238E27FC236}">
                  <a16:creationId xmlns:a16="http://schemas.microsoft.com/office/drawing/2014/main" id="{40458075-BEA9-D457-3557-37DA3D1056AC}"/>
                </a:ext>
              </a:extLst>
            </p:cNvPr>
            <p:cNvSpPr txBox="1"/>
            <p:nvPr/>
          </p:nvSpPr>
          <p:spPr>
            <a:xfrm>
              <a:off x="1864270" y="4214873"/>
              <a:ext cx="2246359"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err="1">
                  <a:solidFill>
                    <a:schemeClr val="bg1"/>
                  </a:solidFill>
                </a:rPr>
                <a:t>Center</a:t>
              </a:r>
              <a:r>
                <a:rPr lang="en-GB" sz="1200" b="1">
                  <a:solidFill>
                    <a:schemeClr val="bg1"/>
                  </a:solidFill>
                </a:rPr>
                <a:t> Frequency (fc)</a:t>
              </a:r>
              <a:r>
                <a:rPr lang="en-GB" sz="1200">
                  <a:solidFill>
                    <a:schemeClr val="bg1"/>
                  </a:solidFill>
                </a:rPr>
                <a:t>: 7.29 GHz</a:t>
              </a:r>
            </a:p>
            <a:p>
              <a:pPr marL="171450" indent="-171450">
                <a:buFont typeface="Arial" panose="020B0604020202020204" pitchFamily="34" charset="0"/>
                <a:buChar char="•"/>
              </a:pPr>
              <a:r>
                <a:rPr lang="en-GB" sz="1200" b="1">
                  <a:solidFill>
                    <a:schemeClr val="bg1"/>
                  </a:solidFill>
                </a:rPr>
                <a:t>Bandwidth (B)</a:t>
              </a:r>
              <a:r>
                <a:rPr lang="en-GB" sz="1200">
                  <a:solidFill>
                    <a:schemeClr val="bg1"/>
                  </a:solidFill>
                </a:rPr>
                <a:t>: 2.5 GHz </a:t>
              </a:r>
            </a:p>
            <a:p>
              <a:pPr marL="171450" indent="-171450">
                <a:buFont typeface="Arial" panose="020B0604020202020204" pitchFamily="34" charset="0"/>
                <a:buChar char="•"/>
              </a:pPr>
              <a:r>
                <a:rPr lang="en-GB" sz="1200" b="1">
                  <a:solidFill>
                    <a:schemeClr val="bg1"/>
                  </a:solidFill>
                </a:rPr>
                <a:t>Sampling Rate (fs)</a:t>
              </a:r>
              <a:r>
                <a:rPr lang="en-GB" sz="1200">
                  <a:solidFill>
                    <a:schemeClr val="bg1"/>
                  </a:solidFill>
                </a:rPr>
                <a:t>: 23.328 GHz </a:t>
              </a:r>
            </a:p>
            <a:p>
              <a:pPr marL="171450" indent="-171450">
                <a:buFont typeface="Arial" panose="020B0604020202020204" pitchFamily="34" charset="0"/>
                <a:buChar char="•"/>
              </a:pPr>
              <a:r>
                <a:rPr lang="en-GB" sz="1200" b="1">
                  <a:solidFill>
                    <a:schemeClr val="bg1"/>
                  </a:solidFill>
                </a:rPr>
                <a:t>Pulse Repetition Frequency (fF)</a:t>
              </a:r>
              <a:r>
                <a:rPr lang="en-GB" sz="1200">
                  <a:solidFill>
                    <a:schemeClr val="bg1"/>
                  </a:solidFill>
                </a:rPr>
                <a:t>: 30 Hz</a:t>
              </a:r>
              <a:endParaRPr lang="ko-KR" altLang="en-US" sz="1200">
                <a:solidFill>
                  <a:schemeClr val="bg1"/>
                </a:solidFill>
              </a:endParaRPr>
            </a:p>
          </p:txBody>
        </p:sp>
      </p:grpSp>
      <p:grpSp>
        <p:nvGrpSpPr>
          <p:cNvPr id="19" name="Group 18">
            <a:extLst>
              <a:ext uri="{FF2B5EF4-FFF2-40B4-BE49-F238E27FC236}">
                <a16:creationId xmlns:a16="http://schemas.microsoft.com/office/drawing/2014/main" id="{A1424D1E-8C0C-7243-DC32-B32068BFB994}"/>
              </a:ext>
            </a:extLst>
          </p:cNvPr>
          <p:cNvGrpSpPr/>
          <p:nvPr/>
        </p:nvGrpSpPr>
        <p:grpSpPr>
          <a:xfrm>
            <a:off x="6342547" y="1770063"/>
            <a:ext cx="2185947" cy="4446506"/>
            <a:chOff x="1757711" y="2030791"/>
            <a:chExt cx="2419570" cy="4033172"/>
          </a:xfrm>
        </p:grpSpPr>
        <p:sp>
          <p:nvSpPr>
            <p:cNvPr id="20" name="사각형: 둥근 모서리 19">
              <a:extLst>
                <a:ext uri="{FF2B5EF4-FFF2-40B4-BE49-F238E27FC236}">
                  <a16:creationId xmlns:a16="http://schemas.microsoft.com/office/drawing/2014/main" id="{6389CD6A-2BF5-90D4-7FA4-1A6D8A596C6E}"/>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1" name="TextBox 20">
              <a:extLst>
                <a:ext uri="{FF2B5EF4-FFF2-40B4-BE49-F238E27FC236}">
                  <a16:creationId xmlns:a16="http://schemas.microsoft.com/office/drawing/2014/main" id="{7D4AC7CC-BCE5-2C5E-F8C0-9A02CADEED19}"/>
                </a:ext>
              </a:extLst>
            </p:cNvPr>
            <p:cNvSpPr txBox="1"/>
            <p:nvPr/>
          </p:nvSpPr>
          <p:spPr>
            <a:xfrm>
              <a:off x="1835830" y="3420248"/>
              <a:ext cx="2218452" cy="586250"/>
            </a:xfrm>
            <a:prstGeom prst="rect">
              <a:avLst/>
            </a:prstGeom>
            <a:noFill/>
          </p:spPr>
          <p:txBody>
            <a:bodyPr wrap="square" rtlCol="0" anchor="t" anchorCtr="0">
              <a:spAutoFit/>
            </a:bodyPr>
            <a:lstStyle/>
            <a:p>
              <a:pPr algn="ctr"/>
              <a:r>
                <a:rPr lang="en-GB" b="1" i="0" u="none" strike="noStrike">
                  <a:solidFill>
                    <a:schemeClr val="bg1"/>
                  </a:solidFill>
                  <a:effectLst/>
                  <a:latin typeface="+mj-lt"/>
                </a:rPr>
                <a:t>Experiment Layout and Workflow</a:t>
              </a:r>
              <a:endParaRPr lang="ko-KR" altLang="en-US" b="1">
                <a:solidFill>
                  <a:schemeClr val="bg1"/>
                </a:solidFill>
                <a:latin typeface="+mj-lt"/>
              </a:endParaRPr>
            </a:p>
          </p:txBody>
        </p:sp>
        <p:sp>
          <p:nvSpPr>
            <p:cNvPr id="23" name="TextBox 22">
              <a:extLst>
                <a:ext uri="{FF2B5EF4-FFF2-40B4-BE49-F238E27FC236}">
                  <a16:creationId xmlns:a16="http://schemas.microsoft.com/office/drawing/2014/main" id="{515E0773-05D7-C6BA-6E97-FE587044D67A}"/>
                </a:ext>
              </a:extLst>
            </p:cNvPr>
            <p:cNvSpPr txBox="1"/>
            <p:nvPr/>
          </p:nvSpPr>
          <p:spPr>
            <a:xfrm>
              <a:off x="1835830" y="4137714"/>
              <a:ext cx="2341451" cy="1926249"/>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Initialization</a:t>
              </a:r>
            </a:p>
            <a:p>
              <a:pPr marL="171450" indent="-171450">
                <a:buFont typeface="Arial" panose="020B0604020202020204" pitchFamily="34" charset="0"/>
                <a:buChar char="•"/>
              </a:pPr>
              <a:r>
                <a:rPr lang="en-GB" sz="1200" b="1">
                  <a:solidFill>
                    <a:schemeClr val="bg1"/>
                  </a:solidFill>
                </a:rPr>
                <a:t>Operation:</a:t>
              </a:r>
              <a:endParaRPr lang="en-GB" sz="1200">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r>
                <a:rPr lang="en-GB" sz="1200" b="1">
                  <a:solidFill>
                    <a:schemeClr val="bg1"/>
                  </a:solidFill>
                </a:rPr>
                <a:t>Data Collection</a:t>
              </a:r>
            </a:p>
            <a:p>
              <a:pPr marL="171450" indent="-171450">
                <a:buFont typeface="Arial" panose="020B0604020202020204" pitchFamily="34" charset="0"/>
                <a:buChar char="•"/>
              </a:pPr>
              <a:r>
                <a:rPr lang="en-GB" sz="1200" b="1">
                  <a:solidFill>
                    <a:schemeClr val="bg1"/>
                  </a:solidFill>
                </a:rPr>
                <a:t>Data Analysis</a:t>
              </a: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b="1">
                <a:solidFill>
                  <a:schemeClr val="bg1"/>
                </a:solidFill>
              </a:endParaRPr>
            </a:p>
            <a:p>
              <a:pPr marL="171450" indent="-171450">
                <a:buFont typeface="Arial" panose="020B0604020202020204" pitchFamily="34" charset="0"/>
                <a:buChar char="•"/>
              </a:pPr>
              <a:endParaRPr lang="en-GB" sz="1200">
                <a:solidFill>
                  <a:schemeClr val="bg1"/>
                </a:solidFill>
              </a:endParaRPr>
            </a:p>
          </p:txBody>
        </p:sp>
      </p:grpSp>
      <p:sp>
        <p:nvSpPr>
          <p:cNvPr id="2" name="Title 1">
            <a:extLst>
              <a:ext uri="{FF2B5EF4-FFF2-40B4-BE49-F238E27FC236}">
                <a16:creationId xmlns:a16="http://schemas.microsoft.com/office/drawing/2014/main" id="{DB2B4B49-378B-6C6D-521F-874833E1F640}"/>
              </a:ext>
            </a:extLst>
          </p:cNvPr>
          <p:cNvSpPr>
            <a:spLocks noGrp="1"/>
          </p:cNvSpPr>
          <p:nvPr>
            <p:ph type="title"/>
          </p:nvPr>
        </p:nvSpPr>
        <p:spPr/>
        <p:txBody>
          <a:bodyPr>
            <a:normAutofit/>
          </a:bodyPr>
          <a:lstStyle/>
          <a:p>
            <a:r>
              <a:rPr lang="en-LT" sz="4000">
                <a:solidFill>
                  <a:schemeClr val="bg1"/>
                </a:solidFill>
                <a:latin typeface="Aharoni" pitchFamily="2" charset="-79"/>
                <a:cs typeface="Aharoni" pitchFamily="2" charset="-79"/>
              </a:rPr>
              <a:t>1</a:t>
            </a:r>
            <a:r>
              <a:rPr lang="en-LT" sz="4000" baseline="30000">
                <a:solidFill>
                  <a:schemeClr val="bg1"/>
                </a:solidFill>
                <a:latin typeface="Aharoni" pitchFamily="2" charset="-79"/>
                <a:cs typeface="Aharoni" pitchFamily="2" charset="-79"/>
              </a:rPr>
              <a:t>st</a:t>
            </a:r>
            <a:r>
              <a:rPr lang="en-LT" sz="4000">
                <a:solidFill>
                  <a:schemeClr val="bg1"/>
                </a:solidFill>
                <a:latin typeface="Aharoni" pitchFamily="2" charset="-79"/>
                <a:cs typeface="Aharoni" pitchFamily="2" charset="-79"/>
              </a:rPr>
              <a:t> Experiment: Motion Detection</a:t>
            </a:r>
          </a:p>
        </p:txBody>
      </p:sp>
      <mc:AlternateContent xmlns:mc="http://schemas.openxmlformats.org/markup-compatibility/2006">
        <mc:Choice xmlns:am3d="http://schemas.microsoft.com/office/drawing/2017/model3d" Requires="am3d">
          <p:graphicFrame>
            <p:nvGraphicFramePr>
              <p:cNvPr id="4" name="Content Placeholder 3" descr="Pressure Gauge">
                <a:extLst>
                  <a:ext uri="{FF2B5EF4-FFF2-40B4-BE49-F238E27FC236}">
                    <a16:creationId xmlns:a16="http://schemas.microsoft.com/office/drawing/2014/main" id="{EB5FD0BF-C219-DBE7-61B1-4269481B5767}"/>
                  </a:ext>
                </a:extLst>
              </p:cNvPr>
              <p:cNvGraphicFramePr>
                <a:graphicFrameLocks noGrp="1" noChangeAspect="1"/>
              </p:cNvGraphicFramePr>
              <p:nvPr>
                <p:ph idx="1"/>
              </p:nvPr>
            </p:nvGraphicFramePr>
            <p:xfrm>
              <a:off x="4376158" y="2076711"/>
              <a:ext cx="776300" cy="957378"/>
            </p:xfrm>
            <a:graphic>
              <a:graphicData uri="http://schemas.microsoft.com/office/drawing/2017/model3d">
                <am3d:model3d r:embed="rId5">
                  <am3d:spPr>
                    <a:xfrm>
                      <a:off x="0" y="0"/>
                      <a:ext cx="776300" cy="957378"/>
                    </a:xfrm>
                    <a:prstGeom prst="rect">
                      <a:avLst/>
                    </a:prstGeom>
                  </am3d:spPr>
                  <am3d:camera>
                    <am3d:pos x="0" y="0" z="61478796"/>
                    <am3d:up dx="0" dy="36000000" dz="0"/>
                    <am3d:lookAt x="0" y="0" z="0"/>
                    <am3d:perspective fov="2700000"/>
                  </am3d:camera>
                  <am3d:trans>
                    <am3d:meterPerModelUnit n="4631774" d="1000000"/>
                    <am3d:preTrans dx="0" dy="2849051" dz="49367"/>
                    <am3d:scale>
                      <am3d:sx n="1000000" d="1000000"/>
                      <am3d:sy n="1000000" d="1000000"/>
                      <am3d:sz n="1000000" d="1000000"/>
                    </am3d:scale>
                    <am3d:rot ax="-1171861" ay="-2413329" az="774119"/>
                    <am3d:postTrans dx="0" dy="0" dz="0"/>
                  </am3d:trans>
                  <am3d:raster rName="Office3DRenderer" rVer="16.0.8326">
                    <am3d:blip r:embed="rId6"/>
                  </am3d:raster>
                  <am3d:objViewport viewportSz="121458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Content Placeholder 3" descr="Pressure Gauge">
                <a:extLst>
                  <a:ext uri="{FF2B5EF4-FFF2-40B4-BE49-F238E27FC236}">
                    <a16:creationId xmlns:a16="http://schemas.microsoft.com/office/drawing/2014/main" id="{EB5FD0BF-C219-DBE7-61B1-4269481B5767}"/>
                  </a:ext>
                </a:extLst>
              </p:cNvPr>
              <p:cNvPicPr>
                <a:picLocks noGrp="1" noRot="1" noChangeAspect="1" noMove="1" noResize="1" noEditPoints="1" noAdjustHandles="1" noChangeArrowheads="1" noChangeShapeType="1" noCrop="1"/>
              </p:cNvPicPr>
              <p:nvPr/>
            </p:nvPicPr>
            <p:blipFill>
              <a:blip r:embed="rId6"/>
              <a:stretch>
                <a:fillRect/>
              </a:stretch>
            </p:blipFill>
            <p:spPr>
              <a:xfrm>
                <a:off x="4376158" y="2076711"/>
                <a:ext cx="776300" cy="95737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Integrated Circuit 16 Pin Dip">
                <a:extLst>
                  <a:ext uri="{FF2B5EF4-FFF2-40B4-BE49-F238E27FC236}">
                    <a16:creationId xmlns:a16="http://schemas.microsoft.com/office/drawing/2014/main" id="{1976B203-D554-04A6-30DF-34A440189F8C}"/>
                  </a:ext>
                </a:extLst>
              </p:cNvPr>
              <p:cNvGraphicFramePr>
                <a:graphicFrameLocks noChangeAspect="1"/>
              </p:cNvGraphicFramePr>
              <p:nvPr/>
            </p:nvGraphicFramePr>
            <p:xfrm>
              <a:off x="1477891" y="2040429"/>
              <a:ext cx="1211247" cy="1076751"/>
            </p:xfrm>
            <a:graphic>
              <a:graphicData uri="http://schemas.microsoft.com/office/drawing/2017/model3d">
                <am3d:model3d r:embed="rId7">
                  <am3d:spPr>
                    <a:xfrm>
                      <a:off x="0" y="0"/>
                      <a:ext cx="1211247" cy="1076751"/>
                    </a:xfrm>
                    <a:prstGeom prst="rect">
                      <a:avLst/>
                    </a:prstGeom>
                  </am3d:spPr>
                  <am3d:camera>
                    <am3d:pos x="0" y="0" z="53348742"/>
                    <am3d:up dx="0" dy="36000000" dz="0"/>
                    <am3d:lookAt x="0" y="0" z="0"/>
                    <am3d:perspective fov="2700000"/>
                  </am3d:camera>
                  <am3d:trans>
                    <am3d:meterPerModelUnit n="55555557" d="1000000"/>
                    <am3d:preTrans dx="0" dy="-888054" dz="0"/>
                    <am3d:scale>
                      <am3d:sx n="1000000" d="1000000"/>
                      <am3d:sy n="1000000" d="1000000"/>
                      <am3d:sz n="1000000" d="1000000"/>
                    </am3d:scale>
                    <am3d:rot ax="3585081" ay="1806279" az="2441956"/>
                    <am3d:postTrans dx="0" dy="0" dz="0"/>
                  </am3d:trans>
                  <am3d:raster rName="Office3DRenderer" rVer="16.0.8326">
                    <am3d:blip r:embed="rId8"/>
                  </am3d:raster>
                  <am3d:objViewport viewportSz="12147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Integrated Circuit 16 Pin Dip">
                <a:extLst>
                  <a:ext uri="{FF2B5EF4-FFF2-40B4-BE49-F238E27FC236}">
                    <a16:creationId xmlns:a16="http://schemas.microsoft.com/office/drawing/2014/main" id="{1976B203-D554-04A6-30DF-34A440189F8C}"/>
                  </a:ext>
                </a:extLst>
              </p:cNvPr>
              <p:cNvPicPr>
                <a:picLocks noGrp="1" noRot="1" noChangeAspect="1" noMove="1" noResize="1" noEditPoints="1" noAdjustHandles="1" noChangeArrowheads="1" noChangeShapeType="1" noCrop="1"/>
              </p:cNvPicPr>
              <p:nvPr/>
            </p:nvPicPr>
            <p:blipFill>
              <a:blip r:embed="rId8"/>
              <a:stretch>
                <a:fillRect/>
              </a:stretch>
            </p:blipFill>
            <p:spPr>
              <a:xfrm>
                <a:off x="1477891" y="2040429"/>
                <a:ext cx="1211247" cy="107675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Test Tubes Rack 1">
                <a:extLst>
                  <a:ext uri="{FF2B5EF4-FFF2-40B4-BE49-F238E27FC236}">
                    <a16:creationId xmlns:a16="http://schemas.microsoft.com/office/drawing/2014/main" id="{02548AED-CBC3-4011-97D6-F6BD83A7CC99}"/>
                  </a:ext>
                </a:extLst>
              </p:cNvPr>
              <p:cNvGraphicFramePr/>
              <p:nvPr/>
            </p:nvGraphicFramePr>
            <p:xfrm>
              <a:off x="6835761" y="2119962"/>
              <a:ext cx="1132759" cy="890977"/>
            </p:xfrm>
            <a:graphic>
              <a:graphicData uri="http://schemas.microsoft.com/office/drawing/2017/model3d">
                <am3d:model3d r:embed="rId9">
                  <am3d:spPr>
                    <a:xfrm>
                      <a:off x="0" y="0"/>
                      <a:ext cx="1132759" cy="890977"/>
                    </a:xfrm>
                    <a:prstGeom prst="rect">
                      <a:avLst/>
                    </a:prstGeom>
                  </am3d:spPr>
                  <am3d:camera>
                    <am3d:pos x="0" y="0" z="63314573"/>
                    <am3d:up dx="0" dy="36000000" dz="0"/>
                    <am3d:lookAt x="0" y="0" z="0"/>
                    <am3d:perspective fov="2700000"/>
                  </am3d:camera>
                  <am3d:trans>
                    <am3d:meterPerModelUnit n="3745317" d="1000000"/>
                    <am3d:preTrans dx="0" dy="0" dz="0"/>
                    <am3d:scale>
                      <am3d:sx n="1000000" d="1000000"/>
                      <am3d:sy n="1000000" d="1000000"/>
                      <am3d:sz n="1000000" d="1000000"/>
                    </am3d:scale>
                    <am3d:rot/>
                    <am3d:postTrans dx="0" dy="0" dz="0"/>
                  </am3d:trans>
                  <am3d:raster rName="Office3DRenderer" rVer="16.0.8326">
                    <am3d:blip r:embed="rId10"/>
                  </am3d:raster>
                  <am3d:objViewport viewportSz="13926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Test Tubes Rack 1">
                <a:extLst>
                  <a:ext uri="{FF2B5EF4-FFF2-40B4-BE49-F238E27FC236}">
                    <a16:creationId xmlns:a16="http://schemas.microsoft.com/office/drawing/2014/main" id="{02548AED-CBC3-4011-97D6-F6BD83A7CC99}"/>
                  </a:ext>
                </a:extLst>
              </p:cNvPr>
              <p:cNvPicPr>
                <a:picLocks noGrp="1" noRot="1" noChangeAspect="1" noMove="1" noResize="1" noEditPoints="1" noAdjustHandles="1" noChangeArrowheads="1" noChangeShapeType="1" noCrop="1"/>
              </p:cNvPicPr>
              <p:nvPr/>
            </p:nvPicPr>
            <p:blipFill>
              <a:blip r:embed="rId10"/>
              <a:stretch>
                <a:fillRect/>
              </a:stretch>
            </p:blipFill>
            <p:spPr>
              <a:xfrm>
                <a:off x="6835761" y="2119962"/>
                <a:ext cx="1132759" cy="890977"/>
              </a:xfrm>
              <a:prstGeom prst="rect">
                <a:avLst/>
              </a:prstGeom>
            </p:spPr>
          </p:pic>
        </mc:Fallback>
      </mc:AlternateContent>
      <p:grpSp>
        <p:nvGrpSpPr>
          <p:cNvPr id="24" name="Group 23">
            <a:extLst>
              <a:ext uri="{FF2B5EF4-FFF2-40B4-BE49-F238E27FC236}">
                <a16:creationId xmlns:a16="http://schemas.microsoft.com/office/drawing/2014/main" id="{71ED79FA-24D3-C486-A8A5-803AC1ACC81B}"/>
              </a:ext>
            </a:extLst>
          </p:cNvPr>
          <p:cNvGrpSpPr/>
          <p:nvPr/>
        </p:nvGrpSpPr>
        <p:grpSpPr>
          <a:xfrm>
            <a:off x="9005932" y="1770061"/>
            <a:ext cx="2157064" cy="4175125"/>
            <a:chOff x="1757711" y="2030791"/>
            <a:chExt cx="2387600" cy="3787018"/>
          </a:xfrm>
        </p:grpSpPr>
        <p:sp>
          <p:nvSpPr>
            <p:cNvPr id="25" name="사각형: 둥근 모서리 19">
              <a:extLst>
                <a:ext uri="{FF2B5EF4-FFF2-40B4-BE49-F238E27FC236}">
                  <a16:creationId xmlns:a16="http://schemas.microsoft.com/office/drawing/2014/main" id="{B480C0E7-6F77-509D-0468-6BC2EE944F16}"/>
                </a:ext>
              </a:extLst>
            </p:cNvPr>
            <p:cNvSpPr/>
            <p:nvPr/>
          </p:nvSpPr>
          <p:spPr>
            <a:xfrm>
              <a:off x="1757711" y="2030791"/>
              <a:ext cx="2387600" cy="3787018"/>
            </a:xfrm>
            <a:prstGeom prst="roundRect">
              <a:avLst>
                <a:gd name="adj" fmla="val 4965"/>
              </a:avLst>
            </a:prstGeom>
            <a:gradFill>
              <a:gsLst>
                <a:gs pos="0">
                  <a:schemeClr val="bg1">
                    <a:alpha val="15000"/>
                  </a:schemeClr>
                </a:gs>
                <a:gs pos="100000">
                  <a:schemeClr val="bg1">
                    <a:alpha val="0"/>
                  </a:schemeClr>
                </a:gs>
              </a:gsLst>
              <a:lin ang="5400000" scaled="1"/>
            </a:gradFill>
            <a:ln w="6350">
              <a:solidFill>
                <a:schemeClr val="bg1"/>
              </a:solidFill>
            </a:ln>
            <a:effectLst>
              <a:glow rad="215900">
                <a:srgbClr val="40D6BD">
                  <a:alpha val="25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26" name="TextBox 25">
              <a:extLst>
                <a:ext uri="{FF2B5EF4-FFF2-40B4-BE49-F238E27FC236}">
                  <a16:creationId xmlns:a16="http://schemas.microsoft.com/office/drawing/2014/main" id="{E39845EA-A452-85A8-1A27-4B3363D8C2F1}"/>
                </a:ext>
              </a:extLst>
            </p:cNvPr>
            <p:cNvSpPr txBox="1"/>
            <p:nvPr/>
          </p:nvSpPr>
          <p:spPr>
            <a:xfrm>
              <a:off x="1912219" y="3420250"/>
              <a:ext cx="2078586" cy="837500"/>
            </a:xfrm>
            <a:prstGeom prst="rect">
              <a:avLst/>
            </a:prstGeom>
            <a:noFill/>
          </p:spPr>
          <p:txBody>
            <a:bodyPr wrap="square" rtlCol="0" anchor="t" anchorCtr="0">
              <a:spAutoFit/>
            </a:bodyPr>
            <a:lstStyle/>
            <a:p>
              <a:pPr algn="ctr"/>
              <a:r>
                <a:rPr lang="en-GB" b="1" i="0" u="none" strike="noStrike">
                  <a:solidFill>
                    <a:schemeClr val="bg1"/>
                  </a:solidFill>
                  <a:effectLst/>
                  <a:latin typeface="+mj-lt"/>
                </a:rPr>
                <a:t>Processing Techniques and Analysis</a:t>
              </a:r>
              <a:endParaRPr lang="ko-KR" altLang="en-US" b="1">
                <a:solidFill>
                  <a:schemeClr val="bg1"/>
                </a:solidFill>
                <a:latin typeface="+mj-lt"/>
              </a:endParaRPr>
            </a:p>
          </p:txBody>
        </p:sp>
        <p:sp>
          <p:nvSpPr>
            <p:cNvPr id="28" name="TextBox 27">
              <a:extLst>
                <a:ext uri="{FF2B5EF4-FFF2-40B4-BE49-F238E27FC236}">
                  <a16:creationId xmlns:a16="http://schemas.microsoft.com/office/drawing/2014/main" id="{A448F7F2-657C-E863-88C7-DB5FE08F9354}"/>
                </a:ext>
              </a:extLst>
            </p:cNvPr>
            <p:cNvSpPr txBox="1"/>
            <p:nvPr/>
          </p:nvSpPr>
          <p:spPr>
            <a:xfrm>
              <a:off x="1912219" y="4272213"/>
              <a:ext cx="2078586" cy="1256250"/>
            </a:xfrm>
            <a:prstGeom prst="rect">
              <a:avLst/>
            </a:prstGeom>
            <a:noFill/>
          </p:spPr>
          <p:txBody>
            <a:bodyPr wrap="square" rtlCol="0" anchor="t" anchorCtr="0">
              <a:spAutoFit/>
            </a:bodyPr>
            <a:lstStyle/>
            <a:p>
              <a:pPr marL="171450" indent="-171450">
                <a:buFont typeface="Arial" panose="020B0604020202020204" pitchFamily="34" charset="0"/>
                <a:buChar char="•"/>
              </a:pPr>
              <a:r>
                <a:rPr lang="en-GB" sz="1200" b="1">
                  <a:solidFill>
                    <a:schemeClr val="bg1"/>
                  </a:solidFill>
                </a:rPr>
                <a:t>Reflection Handling</a:t>
              </a:r>
              <a:r>
                <a:rPr lang="en-GB" sz="1200">
                  <a:solidFill>
                    <a:schemeClr val="bg1"/>
                  </a:solidFill>
                </a:rPr>
                <a:t>: Extract and reduce stationary reflections</a:t>
              </a:r>
            </a:p>
            <a:p>
              <a:pPr marL="171450" indent="-171450">
                <a:buFont typeface="Arial" panose="020B0604020202020204" pitchFamily="34" charset="0"/>
                <a:buChar char="•"/>
              </a:pPr>
              <a:r>
                <a:rPr lang="en-GB" sz="1200" b="1">
                  <a:solidFill>
                    <a:schemeClr val="bg1"/>
                  </a:solidFill>
                </a:rPr>
                <a:t>Signal Enhancement</a:t>
              </a:r>
              <a:r>
                <a:rPr lang="en-GB" sz="1200">
                  <a:solidFill>
                    <a:schemeClr val="bg1"/>
                  </a:solidFill>
                </a:rPr>
                <a:t>: Envelope extraction and motion feature enhancement</a:t>
              </a:r>
              <a:endParaRPr lang="ko-KR" altLang="en-US" sz="1200">
                <a:solidFill>
                  <a:schemeClr val="bg1"/>
                </a:solidFill>
              </a:endParaRPr>
            </a:p>
          </p:txBody>
        </p:sp>
      </p:grpSp>
      <mc:AlternateContent xmlns:mc="http://schemas.openxmlformats.org/markup-compatibility/2006">
        <mc:Choice xmlns:am3d="http://schemas.microsoft.com/office/drawing/2017/model3d" Requires="am3d">
          <p:graphicFrame>
            <p:nvGraphicFramePr>
              <p:cNvPr id="8" name="3D Model 7" descr="Magnifying Glass">
                <a:extLst>
                  <a:ext uri="{FF2B5EF4-FFF2-40B4-BE49-F238E27FC236}">
                    <a16:creationId xmlns:a16="http://schemas.microsoft.com/office/drawing/2014/main" id="{D49CE73B-10BC-DEE5-FDD0-D889F09EC113}"/>
                  </a:ext>
                </a:extLst>
              </p:cNvPr>
              <p:cNvGraphicFramePr>
                <a:graphicFrameLocks noChangeAspect="1"/>
              </p:cNvGraphicFramePr>
              <p:nvPr/>
            </p:nvGraphicFramePr>
            <p:xfrm rot="4444120">
              <a:off x="9516329" y="2378789"/>
              <a:ext cx="1167599" cy="510886"/>
            </p:xfrm>
            <a:graphic>
              <a:graphicData uri="http://schemas.microsoft.com/office/drawing/2017/model3d">
                <am3d:model3d r:embed="rId11">
                  <am3d:spPr>
                    <a:xfrm rot="4444120">
                      <a:off x="0" y="0"/>
                      <a:ext cx="1167599" cy="510886"/>
                    </a:xfrm>
                    <a:prstGeom prst="rect">
                      <a:avLst/>
                    </a:prstGeom>
                  </am3d:spPr>
                  <am3d:camera>
                    <am3d:pos x="0" y="0" z="51390214"/>
                    <am3d:up dx="0" dy="36000000" dz="0"/>
                    <am3d:lookAt x="0" y="0" z="0"/>
                    <am3d:perspective fov="2700000"/>
                  </am3d:camera>
                  <am3d:trans>
                    <am3d:meterPerModelUnit n="6668896" d="1000000"/>
                    <am3d:preTrans dx="-1030" dy="-38" dz="0"/>
                    <am3d:scale>
                      <am3d:sx n="1000000" d="1000000"/>
                      <am3d:sy n="1000000" d="1000000"/>
                      <am3d:sz n="1000000" d="1000000"/>
                    </am3d:scale>
                    <am3d:rot ax="-10501708" ay="287221" az="24837"/>
                    <am3d:postTrans dx="0" dy="0" dz="0"/>
                  </am3d:trans>
                  <am3d:raster rName="Office3DRenderer" rVer="16.0.8326">
                    <am3d:blip r:embed="rId12"/>
                  </am3d:raster>
                  <am3d:objViewport viewportSz="12973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Magnifying Glass">
                <a:extLst>
                  <a:ext uri="{FF2B5EF4-FFF2-40B4-BE49-F238E27FC236}">
                    <a16:creationId xmlns:a16="http://schemas.microsoft.com/office/drawing/2014/main" id="{D49CE73B-10BC-DEE5-FDD0-D889F09EC113}"/>
                  </a:ext>
                </a:extLst>
              </p:cNvPr>
              <p:cNvPicPr>
                <a:picLocks noGrp="1" noRot="1" noChangeAspect="1" noMove="1" noResize="1" noEditPoints="1" noAdjustHandles="1" noChangeArrowheads="1" noChangeShapeType="1" noCrop="1"/>
              </p:cNvPicPr>
              <p:nvPr/>
            </p:nvPicPr>
            <p:blipFill>
              <a:blip r:embed="rId12"/>
              <a:stretch>
                <a:fillRect/>
              </a:stretch>
            </p:blipFill>
            <p:spPr>
              <a:xfrm rot="4444120">
                <a:off x="9516329" y="2378789"/>
                <a:ext cx="1167599" cy="510886"/>
              </a:xfrm>
              <a:prstGeom prst="rect">
                <a:avLst/>
              </a:prstGeom>
            </p:spPr>
          </p:pic>
        </mc:Fallback>
      </mc:AlternateContent>
      <p:sp>
        <p:nvSpPr>
          <p:cNvPr id="12" name="TextBox 11">
            <a:extLst>
              <a:ext uri="{FF2B5EF4-FFF2-40B4-BE49-F238E27FC236}">
                <a16:creationId xmlns:a16="http://schemas.microsoft.com/office/drawing/2014/main" id="{C68F6D4E-32F1-E943-77C0-E5F221CE8353}"/>
              </a:ext>
            </a:extLst>
          </p:cNvPr>
          <p:cNvSpPr txBox="1"/>
          <p:nvPr/>
        </p:nvSpPr>
        <p:spPr>
          <a:xfrm>
            <a:off x="6071281" y="4466553"/>
            <a:ext cx="2428330" cy="830997"/>
          </a:xfrm>
          <a:prstGeom prst="rect">
            <a:avLst/>
          </a:prstGeom>
          <a:noFill/>
        </p:spPr>
        <p:txBody>
          <a:bodyPr wrap="square" rtlCol="0">
            <a:spAutoFit/>
          </a:bodyPr>
          <a:lstStyle/>
          <a:p>
            <a:pPr marL="628650" lvl="1" indent="-171450">
              <a:buFont typeface="Arial" panose="020B0604020202020204" pitchFamily="34" charset="0"/>
              <a:buChar char="•"/>
            </a:pPr>
            <a:r>
              <a:rPr lang="en-GB" sz="1200" b="1">
                <a:solidFill>
                  <a:schemeClr val="bg1"/>
                </a:solidFill>
              </a:rPr>
              <a:t>Radar Operation</a:t>
            </a:r>
            <a:r>
              <a:rPr lang="en-GB" sz="1200">
                <a:solidFill>
                  <a:schemeClr val="bg1"/>
                </a:solidFill>
              </a:rPr>
              <a:t>: 1min</a:t>
            </a:r>
          </a:p>
          <a:p>
            <a:pPr marL="628650" lvl="1" indent="-171450">
              <a:buFont typeface="Arial" panose="020B0604020202020204" pitchFamily="34" charset="0"/>
              <a:buChar char="•"/>
            </a:pPr>
            <a:r>
              <a:rPr lang="en-GB" sz="1200" b="1">
                <a:solidFill>
                  <a:schemeClr val="bg1"/>
                </a:solidFill>
              </a:rPr>
              <a:t>Radar Range</a:t>
            </a:r>
            <a:r>
              <a:rPr lang="en-GB" sz="1200">
                <a:solidFill>
                  <a:schemeClr val="bg1"/>
                </a:solidFill>
              </a:rPr>
              <a:t>:  5m</a:t>
            </a:r>
          </a:p>
          <a:p>
            <a:pPr marL="628650" lvl="1" indent="-171450">
              <a:buFont typeface="Arial" panose="020B0604020202020204" pitchFamily="34" charset="0"/>
              <a:buChar char="•"/>
            </a:pPr>
            <a:r>
              <a:rPr lang="en-GB" sz="1200" b="1">
                <a:solidFill>
                  <a:schemeClr val="bg1"/>
                </a:solidFill>
              </a:rPr>
              <a:t>Activity</a:t>
            </a:r>
            <a:r>
              <a:rPr lang="en-GB" sz="1200">
                <a:solidFill>
                  <a:schemeClr val="bg1"/>
                </a:solidFill>
              </a:rPr>
              <a:t>:  Subject walks forward and back</a:t>
            </a:r>
          </a:p>
        </p:txBody>
      </p:sp>
    </p:spTree>
    <p:extLst>
      <p:ext uri="{BB962C8B-B14F-4D97-AF65-F5344CB8AC3E}">
        <p14:creationId xmlns:p14="http://schemas.microsoft.com/office/powerpoint/2010/main" val="408521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512" repeatCount="indefinite" fill="hold" nodeType="withEffect">
                                  <p:stCondLst>
                                    <p:cond delay="0"/>
                                  </p:stCondLst>
                                  <p:childTnLst>
                                    <p:animRot by="-21600000">
                                      <p:cBhvr>
                                        <p:cTn id="6" dur="5000" fill="hold"/>
                                        <p:tgtEl>
                                          <p:spTgt spid="8"/>
                                        </p:tgtEl>
                                        <p:attrNameLst>
                                          <p:attrName>3d.view.rotation.x</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2B4B49-378B-6C6D-521F-874833E1F640}"/>
              </a:ext>
            </a:extLst>
          </p:cNvPr>
          <p:cNvSpPr>
            <a:spLocks noGrp="1"/>
          </p:cNvSpPr>
          <p:nvPr>
            <p:ph type="title"/>
          </p:nvPr>
        </p:nvSpPr>
        <p:spPr/>
        <p:txBody>
          <a:bodyPr>
            <a:normAutofit/>
          </a:bodyPr>
          <a:lstStyle/>
          <a:p>
            <a:r>
              <a:rPr lang="en-LT" sz="4000">
                <a:solidFill>
                  <a:schemeClr val="bg1"/>
                </a:solidFill>
                <a:latin typeface="Aharoni"/>
                <a:cs typeface="Aharoni"/>
              </a:rPr>
              <a:t>Motion Detection: </a:t>
            </a:r>
            <a:r>
              <a:rPr lang="en-US" sz="4000" b="1">
                <a:solidFill>
                  <a:schemeClr val="bg1"/>
                </a:solidFill>
                <a:ea typeface="+mj-lt"/>
                <a:cs typeface="+mj-lt"/>
              </a:rPr>
              <a:t>Multiple Interference Thresholding stationary object filter</a:t>
            </a:r>
            <a:endParaRPr lang="en-LT" sz="4000">
              <a:solidFill>
                <a:schemeClr val="bg1"/>
              </a:solidFill>
              <a:latin typeface="Aharoni"/>
              <a:cs typeface="Aharoni"/>
            </a:endParaRPr>
          </a:p>
        </p:txBody>
      </p:sp>
      <p:grpSp>
        <p:nvGrpSpPr>
          <p:cNvPr id="10" name="Group 9">
            <a:extLst>
              <a:ext uri="{FF2B5EF4-FFF2-40B4-BE49-F238E27FC236}">
                <a16:creationId xmlns:a16="http://schemas.microsoft.com/office/drawing/2014/main" id="{9F7FC9FC-F5B5-ED09-BE84-E6F0B3219D73}"/>
              </a:ext>
            </a:extLst>
          </p:cNvPr>
          <p:cNvGrpSpPr/>
          <p:nvPr/>
        </p:nvGrpSpPr>
        <p:grpSpPr>
          <a:xfrm>
            <a:off x="3276600" y="1690688"/>
            <a:ext cx="5638800" cy="4414143"/>
            <a:chOff x="3282868" y="1780282"/>
            <a:chExt cx="5638800" cy="4414143"/>
          </a:xfrm>
        </p:grpSpPr>
        <p:sp>
          <p:nvSpPr>
            <p:cNvPr id="7" name="사각형: 둥근 모서리 19">
              <a:extLst>
                <a:ext uri="{FF2B5EF4-FFF2-40B4-BE49-F238E27FC236}">
                  <a16:creationId xmlns:a16="http://schemas.microsoft.com/office/drawing/2014/main" id="{61CB7B17-37D6-2C0F-75FC-F17AB48A64A7}"/>
                </a:ext>
              </a:extLst>
            </p:cNvPr>
            <p:cNvSpPr/>
            <p:nvPr/>
          </p:nvSpPr>
          <p:spPr>
            <a:xfrm>
              <a:off x="3282868" y="1831602"/>
              <a:ext cx="5638800"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8" name="TextBox 7">
              <a:extLst>
                <a:ext uri="{FF2B5EF4-FFF2-40B4-BE49-F238E27FC236}">
                  <a16:creationId xmlns:a16="http://schemas.microsoft.com/office/drawing/2014/main" id="{71F745FF-C3F9-1A4E-CE00-433A0A8C974F}"/>
                </a:ext>
              </a:extLst>
            </p:cNvPr>
            <p:cNvSpPr txBox="1"/>
            <p:nvPr/>
          </p:nvSpPr>
          <p:spPr>
            <a:xfrm>
              <a:off x="3448624" y="5625787"/>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Raw and Filtered 30</a:t>
              </a:r>
              <a:r>
                <a:rPr lang="en-GB" b="1" i="0" u="none" strike="noStrike" baseline="30000">
                  <a:solidFill>
                    <a:schemeClr val="bg1"/>
                  </a:solidFill>
                  <a:effectLst/>
                  <a:latin typeface="+mj-lt"/>
                </a:rPr>
                <a:t>th</a:t>
              </a:r>
              <a:r>
                <a:rPr lang="en-GB" b="1" i="0" u="none" strike="noStrike">
                  <a:solidFill>
                    <a:schemeClr val="bg1"/>
                  </a:solidFill>
                  <a:effectLst/>
                  <a:latin typeface="+mj-lt"/>
                </a:rPr>
                <a:t> Frame Diagram</a:t>
              </a:r>
              <a:endParaRPr lang="ko-KR" altLang="en-US" b="1">
                <a:solidFill>
                  <a:schemeClr val="bg1"/>
                </a:solidFill>
                <a:latin typeface="+mj-lt"/>
              </a:endParaRPr>
            </a:p>
          </p:txBody>
        </p:sp>
        <p:pic>
          <p:nvPicPr>
            <p:cNvPr id="9" name="Picture 8">
              <a:extLst>
                <a:ext uri="{FF2B5EF4-FFF2-40B4-BE49-F238E27FC236}">
                  <a16:creationId xmlns:a16="http://schemas.microsoft.com/office/drawing/2014/main" id="{0583BCE4-08F3-8E9A-9043-D375FBBB0A29}"/>
                </a:ext>
              </a:extLst>
            </p:cNvPr>
            <p:cNvPicPr>
              <a:picLocks noChangeAspect="1"/>
            </p:cNvPicPr>
            <p:nvPr/>
          </p:nvPicPr>
          <p:blipFill>
            <a:blip r:embed="rId5"/>
            <a:stretch>
              <a:fillRect/>
            </a:stretch>
          </p:blipFill>
          <p:spPr>
            <a:xfrm>
              <a:off x="3599866" y="1780282"/>
              <a:ext cx="5127340" cy="3845505"/>
            </a:xfrm>
            <a:prstGeom prst="rect">
              <a:avLst/>
            </a:prstGeom>
          </p:spPr>
        </p:pic>
      </p:grpSp>
    </p:spTree>
    <p:extLst>
      <p:ext uri="{BB962C8B-B14F-4D97-AF65-F5344CB8AC3E}">
        <p14:creationId xmlns:p14="http://schemas.microsoft.com/office/powerpoint/2010/main" val="1416526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50000"/>
                    </a14:imgEffect>
                  </a14:imgLayer>
                </a14:imgProps>
              </a:ext>
            </a:extLst>
          </a:blip>
          <a:srcRect/>
          <a:stretch>
            <a:fillRect t="-17000" b="-17000"/>
          </a:stretch>
        </a:blipFill>
        <a:effectLst/>
      </p:bgPr>
    </p:bg>
    <p:spTree>
      <p:nvGrpSpPr>
        <p:cNvPr id="1" name="">
          <a:extLst>
            <a:ext uri="{FF2B5EF4-FFF2-40B4-BE49-F238E27FC236}">
              <a16:creationId xmlns:a16="http://schemas.microsoft.com/office/drawing/2014/main" id="{7FEC8281-17E5-086A-6534-AE44BB5B3617}"/>
            </a:ext>
          </a:extLst>
        </p:cNvPr>
        <p:cNvGrpSpPr/>
        <p:nvPr/>
      </p:nvGrpSpPr>
      <p:grpSpPr>
        <a:xfrm>
          <a:off x="0" y="0"/>
          <a:ext cx="0" cy="0"/>
          <a:chOff x="0" y="0"/>
          <a:chExt cx="0" cy="0"/>
        </a:xfrm>
      </p:grpSpPr>
      <p:sp>
        <p:nvSpPr>
          <p:cNvPr id="9" name="사각형: 둥근 모서리 19">
            <a:extLst>
              <a:ext uri="{FF2B5EF4-FFF2-40B4-BE49-F238E27FC236}">
                <a16:creationId xmlns:a16="http://schemas.microsoft.com/office/drawing/2014/main" id="{E419F021-BD8C-94AD-49C0-CB0F2A022D7B}"/>
              </a:ext>
            </a:extLst>
          </p:cNvPr>
          <p:cNvSpPr/>
          <p:nvPr/>
        </p:nvSpPr>
        <p:spPr>
          <a:xfrm>
            <a:off x="3195108" y="1913981"/>
            <a:ext cx="5638800" cy="4362823"/>
          </a:xfrm>
          <a:prstGeom prst="roundRect">
            <a:avLst>
              <a:gd name="adj" fmla="val 2723"/>
            </a:avLst>
          </a:prstGeom>
          <a:gradFill>
            <a:gsLst>
              <a:gs pos="0">
                <a:schemeClr val="bg1">
                  <a:alpha val="15000"/>
                </a:schemeClr>
              </a:gs>
              <a:gs pos="100000">
                <a:schemeClr val="bg1">
                  <a:alpha val="0"/>
                </a:schemeClr>
              </a:gs>
            </a:gsLst>
            <a:lin ang="54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solidFill>
                <a:schemeClr val="bg1"/>
              </a:solidFill>
              <a:latin typeface="+mj-lt"/>
            </a:endParaRPr>
          </a:p>
        </p:txBody>
      </p:sp>
      <p:sp>
        <p:nvSpPr>
          <p:cNvPr id="10" name="TextBox 9">
            <a:extLst>
              <a:ext uri="{FF2B5EF4-FFF2-40B4-BE49-F238E27FC236}">
                <a16:creationId xmlns:a16="http://schemas.microsoft.com/office/drawing/2014/main" id="{65713BB3-43D6-7AB9-7234-A8A159E6F34F}"/>
              </a:ext>
            </a:extLst>
          </p:cNvPr>
          <p:cNvSpPr txBox="1"/>
          <p:nvPr/>
        </p:nvSpPr>
        <p:spPr>
          <a:xfrm>
            <a:off x="3346350" y="5708166"/>
            <a:ext cx="5278582" cy="369332"/>
          </a:xfrm>
          <a:prstGeom prst="rect">
            <a:avLst/>
          </a:prstGeom>
          <a:noFill/>
        </p:spPr>
        <p:txBody>
          <a:bodyPr wrap="square" rtlCol="0" anchor="t" anchorCtr="0">
            <a:spAutoFit/>
          </a:bodyPr>
          <a:lstStyle/>
          <a:p>
            <a:pPr algn="ctr"/>
            <a:r>
              <a:rPr lang="en-GB" b="1" i="0" u="none" strike="noStrike">
                <a:solidFill>
                  <a:schemeClr val="bg1"/>
                </a:solidFill>
                <a:effectLst/>
                <a:latin typeface="+mj-lt"/>
              </a:rPr>
              <a:t>Filtered and Envelope of 30</a:t>
            </a:r>
            <a:r>
              <a:rPr lang="en-GB" b="1" i="0" u="none" strike="noStrike" baseline="30000">
                <a:solidFill>
                  <a:schemeClr val="bg1"/>
                </a:solidFill>
                <a:effectLst/>
                <a:latin typeface="+mj-lt"/>
              </a:rPr>
              <a:t>th</a:t>
            </a:r>
            <a:r>
              <a:rPr lang="en-GB" b="1" i="0" u="none" strike="noStrike">
                <a:solidFill>
                  <a:schemeClr val="bg1"/>
                </a:solidFill>
                <a:effectLst/>
                <a:latin typeface="+mj-lt"/>
              </a:rPr>
              <a:t> Frame</a:t>
            </a:r>
            <a:endParaRPr lang="ko-KR" altLang="en-US" b="1">
              <a:solidFill>
                <a:schemeClr val="bg1"/>
              </a:solidFill>
              <a:latin typeface="+mj-lt"/>
            </a:endParaRPr>
          </a:p>
        </p:txBody>
      </p:sp>
      <p:sp>
        <p:nvSpPr>
          <p:cNvPr id="2" name="Title 1">
            <a:extLst>
              <a:ext uri="{FF2B5EF4-FFF2-40B4-BE49-F238E27FC236}">
                <a16:creationId xmlns:a16="http://schemas.microsoft.com/office/drawing/2014/main" id="{DB2B4B49-378B-6C6D-521F-874833E1F640}"/>
              </a:ext>
            </a:extLst>
          </p:cNvPr>
          <p:cNvSpPr>
            <a:spLocks noGrp="1"/>
          </p:cNvSpPr>
          <p:nvPr>
            <p:ph type="title"/>
          </p:nvPr>
        </p:nvSpPr>
        <p:spPr/>
        <p:txBody>
          <a:bodyPr>
            <a:normAutofit/>
          </a:bodyPr>
          <a:lstStyle/>
          <a:p>
            <a:r>
              <a:rPr lang="en-LT" sz="4000">
                <a:solidFill>
                  <a:schemeClr val="bg1"/>
                </a:solidFill>
                <a:latin typeface="Aharoni"/>
                <a:cs typeface="Aharoni"/>
              </a:rPr>
              <a:t>Motion Detection: Envelope extraction</a:t>
            </a:r>
            <a:endParaRPr lang="en-US" sz="4000" b="1">
              <a:solidFill>
                <a:schemeClr val="bg1"/>
              </a:solidFill>
              <a:latin typeface="Aptos Display"/>
              <a:cs typeface="Aharoni"/>
            </a:endParaRPr>
          </a:p>
        </p:txBody>
      </p:sp>
      <p:pic>
        <p:nvPicPr>
          <p:cNvPr id="16" name="Content Placeholder 15" descr="A graph of a graph showing a green and white line&#10;&#10;Description automatically generated">
            <a:extLst>
              <a:ext uri="{FF2B5EF4-FFF2-40B4-BE49-F238E27FC236}">
                <a16:creationId xmlns:a16="http://schemas.microsoft.com/office/drawing/2014/main" id="{7467396A-B6F1-B7F9-DB45-9AAB1B826D39}"/>
              </a:ext>
            </a:extLst>
          </p:cNvPr>
          <p:cNvPicPr>
            <a:picLocks noGrp="1" noChangeAspect="1"/>
          </p:cNvPicPr>
          <p:nvPr>
            <p:ph idx="1"/>
          </p:nvPr>
        </p:nvPicPr>
        <p:blipFill>
          <a:blip r:embed="rId5"/>
          <a:stretch>
            <a:fillRect/>
          </a:stretch>
        </p:blipFill>
        <p:spPr>
          <a:xfrm>
            <a:off x="3589061" y="1956269"/>
            <a:ext cx="4984850" cy="3738638"/>
          </a:xfrm>
        </p:spPr>
      </p:pic>
    </p:spTree>
    <p:extLst>
      <p:ext uri="{BB962C8B-B14F-4D97-AF65-F5344CB8AC3E}">
        <p14:creationId xmlns:p14="http://schemas.microsoft.com/office/powerpoint/2010/main" val="1471252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3418</Words>
  <Application>Microsoft Macintosh PowerPoint</Application>
  <PresentationFormat>Widescreen</PresentationFormat>
  <Paragraphs>510</Paragraphs>
  <Slides>26</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-webkit-standard</vt:lpstr>
      <vt:lpstr>Aharoni</vt:lpstr>
      <vt:lpstr>Aptos</vt:lpstr>
      <vt:lpstr>Aptos Display</vt:lpstr>
      <vt:lpstr>Arial</vt:lpstr>
      <vt:lpstr>Futura Bk BT Book</vt:lpstr>
      <vt:lpstr>Futura Bk BT Book</vt:lpstr>
      <vt:lpstr>Office Theme</vt:lpstr>
      <vt:lpstr>UWB Sensing</vt:lpstr>
      <vt:lpstr>Mechanism of UWB sensing</vt:lpstr>
      <vt:lpstr>1st Experiment: Motion Detection</vt:lpstr>
      <vt:lpstr>1st Experiment: Motion Detection</vt:lpstr>
      <vt:lpstr>1st Experiment: Motion Detection</vt:lpstr>
      <vt:lpstr>1st Experiment: Motion Detection</vt:lpstr>
      <vt:lpstr>1st Experiment: Motion Detection</vt:lpstr>
      <vt:lpstr>Motion Detection: Multiple Interference Thresholding stationary object filter</vt:lpstr>
      <vt:lpstr>Motion Detection: Envelope extraction</vt:lpstr>
      <vt:lpstr>Motion Detection: Radargram (of envelopes)</vt:lpstr>
      <vt:lpstr>Motion Detection: Result comparison</vt:lpstr>
      <vt:lpstr>2nd Experiment: Respiration Detection</vt:lpstr>
      <vt:lpstr>PowerPoint Presentation</vt:lpstr>
      <vt:lpstr>PowerPoint Presentation</vt:lpstr>
      <vt:lpstr>2nd Experiment: Respiration Detection</vt:lpstr>
      <vt:lpstr>PowerPoint Presentation</vt:lpstr>
      <vt:lpstr>Respiration Detection: Bin Selection</vt:lpstr>
      <vt:lpstr>Respiration Detection: Envelope Extraction</vt:lpstr>
      <vt:lpstr>Respiration Detection: Filtered signal</vt:lpstr>
      <vt:lpstr>3rd Experiment: Sleep Apnea Detection  </vt:lpstr>
      <vt:lpstr>3rd Experiment: Sleep Apnea Detection </vt:lpstr>
      <vt:lpstr>3rd Experiment: Sleep Apnea Detection </vt:lpstr>
      <vt:lpstr>3rd Experiment: Sleep Apnea Detection </vt:lpstr>
      <vt:lpstr>3rd Experiment: Sleep Apnea Detection </vt:lpstr>
      <vt:lpstr>Sleep Apnea Detection: Detailed Processing Techinques</vt:lpstr>
      <vt:lpstr>Sleep Apnea Detection: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Patrikas Merkelis</dc:creator>
  <cp:lastModifiedBy>Patrikas Merkelis</cp:lastModifiedBy>
  <cp:revision>1</cp:revision>
  <dcterms:created xsi:type="dcterms:W3CDTF">2024-12-09T12:53:16Z</dcterms:created>
  <dcterms:modified xsi:type="dcterms:W3CDTF">2024-12-15T22:30:34Z</dcterms:modified>
</cp:coreProperties>
</file>